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620" r:id="rId2"/>
    <p:sldMasterId id="2147484632" r:id="rId3"/>
    <p:sldMasterId id="2147484644" r:id="rId4"/>
    <p:sldMasterId id="2147484656" r:id="rId5"/>
    <p:sldMasterId id="2147484668" r:id="rId6"/>
    <p:sldMasterId id="2147484680" r:id="rId7"/>
    <p:sldMasterId id="2147484704" r:id="rId8"/>
    <p:sldMasterId id="2147484728" r:id="rId9"/>
    <p:sldMasterId id="2147484740" r:id="rId10"/>
    <p:sldMasterId id="2147484752" r:id="rId11"/>
    <p:sldMasterId id="2147484764" r:id="rId12"/>
    <p:sldMasterId id="2147484776" r:id="rId13"/>
    <p:sldMasterId id="2147484788" r:id="rId14"/>
    <p:sldMasterId id="2147484800" r:id="rId15"/>
    <p:sldMasterId id="2147484812" r:id="rId16"/>
    <p:sldMasterId id="2147484824" r:id="rId17"/>
    <p:sldMasterId id="2147484836" r:id="rId18"/>
    <p:sldMasterId id="2147484848" r:id="rId19"/>
    <p:sldMasterId id="2147484860" r:id="rId20"/>
  </p:sldMasterIdLst>
  <p:notesMasterIdLst>
    <p:notesMasterId r:id="rId52"/>
  </p:notesMasterIdLst>
  <p:sldIdLst>
    <p:sldId id="256" r:id="rId21"/>
    <p:sldId id="582" r:id="rId22"/>
    <p:sldId id="580" r:id="rId23"/>
    <p:sldId id="584" r:id="rId24"/>
    <p:sldId id="561" r:id="rId25"/>
    <p:sldId id="588" r:id="rId26"/>
    <p:sldId id="589" r:id="rId27"/>
    <p:sldId id="590" r:id="rId28"/>
    <p:sldId id="591" r:id="rId29"/>
    <p:sldId id="592" r:id="rId30"/>
    <p:sldId id="593" r:id="rId31"/>
    <p:sldId id="564" r:id="rId32"/>
    <p:sldId id="587" r:id="rId33"/>
    <p:sldId id="583" r:id="rId34"/>
    <p:sldId id="581" r:id="rId35"/>
    <p:sldId id="566" r:id="rId36"/>
    <p:sldId id="568" r:id="rId37"/>
    <p:sldId id="565" r:id="rId38"/>
    <p:sldId id="594" r:id="rId39"/>
    <p:sldId id="570" r:id="rId40"/>
    <p:sldId id="575" r:id="rId41"/>
    <p:sldId id="573" r:id="rId42"/>
    <p:sldId id="576" r:id="rId43"/>
    <p:sldId id="577" r:id="rId44"/>
    <p:sldId id="578" r:id="rId45"/>
    <p:sldId id="579" r:id="rId46"/>
    <p:sldId id="586" r:id="rId47"/>
    <p:sldId id="585" r:id="rId48"/>
    <p:sldId id="571" r:id="rId49"/>
    <p:sldId id="569" r:id="rId50"/>
    <p:sldId id="567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9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A21EF-D0B2-4933-B698-1D969FD40810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FB6D2-001D-4C8D-A8BA-1068B9A08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92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7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915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458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3442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662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6022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2044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0415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802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6991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8578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4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63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93896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0649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8714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6504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064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160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213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56666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6460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37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0711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8208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144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27124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4424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34020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98960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328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887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4952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794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392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786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6626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557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29435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99867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72662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5905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9289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099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409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8198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2388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6417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88186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6897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6539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346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4255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9258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2551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52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86519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1747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56208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995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0551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73006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6293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31909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1266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2600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94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5588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82646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1230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4984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01827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7838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1550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5905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95472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3730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5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7143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4676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33624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793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26279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79304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299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7251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34524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2700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19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48105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3833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4912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70844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03548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69996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1547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2233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7192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44630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26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5428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8982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4959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57959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376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67280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3791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42545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1774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42346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4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02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6973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6592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17574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5673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67528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9838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2657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6620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6643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78534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47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36095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3601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68903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2150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4739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4771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62103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2512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15883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7550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1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8077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9031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49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6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512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8964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2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71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89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77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57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7051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38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075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387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232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678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2343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3178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833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3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7254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6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2340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50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8733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1349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57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4740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9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423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99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0598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393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344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94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2779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459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5764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771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2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096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3050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04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830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9212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3091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868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1890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7460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1169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899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582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40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5835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90065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533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960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293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187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97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9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529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313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7719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9153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100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8015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842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390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614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49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91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835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6586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603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619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528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9079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9179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5930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47649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11710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805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71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80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26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3" r:id="rId1"/>
    <p:sldLayoutId id="2147484754" r:id="rId2"/>
    <p:sldLayoutId id="2147484755" r:id="rId3"/>
    <p:sldLayoutId id="2147484756" r:id="rId4"/>
    <p:sldLayoutId id="2147484757" r:id="rId5"/>
    <p:sldLayoutId id="2147484758" r:id="rId6"/>
    <p:sldLayoutId id="2147484759" r:id="rId7"/>
    <p:sldLayoutId id="2147484760" r:id="rId8"/>
    <p:sldLayoutId id="2147484761" r:id="rId9"/>
    <p:sldLayoutId id="2147484762" r:id="rId10"/>
    <p:sldLayoutId id="2147484763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30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5" r:id="rId1"/>
    <p:sldLayoutId id="2147484766" r:id="rId2"/>
    <p:sldLayoutId id="2147484767" r:id="rId3"/>
    <p:sldLayoutId id="2147484768" r:id="rId4"/>
    <p:sldLayoutId id="2147484769" r:id="rId5"/>
    <p:sldLayoutId id="2147484770" r:id="rId6"/>
    <p:sldLayoutId id="2147484771" r:id="rId7"/>
    <p:sldLayoutId id="2147484772" r:id="rId8"/>
    <p:sldLayoutId id="2147484773" r:id="rId9"/>
    <p:sldLayoutId id="2147484774" r:id="rId10"/>
    <p:sldLayoutId id="2147484775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1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9" r:id="rId1"/>
    <p:sldLayoutId id="2147484790" r:id="rId2"/>
    <p:sldLayoutId id="2147484791" r:id="rId3"/>
    <p:sldLayoutId id="2147484792" r:id="rId4"/>
    <p:sldLayoutId id="2147484793" r:id="rId5"/>
    <p:sldLayoutId id="2147484794" r:id="rId6"/>
    <p:sldLayoutId id="2147484795" r:id="rId7"/>
    <p:sldLayoutId id="2147484796" r:id="rId8"/>
    <p:sldLayoutId id="2147484797" r:id="rId9"/>
    <p:sldLayoutId id="2147484798" r:id="rId10"/>
    <p:sldLayoutId id="2147484799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6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5" r:id="rId5"/>
    <p:sldLayoutId id="2147484806" r:id="rId6"/>
    <p:sldLayoutId id="2147484807" r:id="rId7"/>
    <p:sldLayoutId id="2147484808" r:id="rId8"/>
    <p:sldLayoutId id="2147484809" r:id="rId9"/>
    <p:sldLayoutId id="2147484810" r:id="rId10"/>
    <p:sldLayoutId id="214748481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6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3" r:id="rId1"/>
    <p:sldLayoutId id="2147484814" r:id="rId2"/>
    <p:sldLayoutId id="2147484815" r:id="rId3"/>
    <p:sldLayoutId id="2147484816" r:id="rId4"/>
    <p:sldLayoutId id="2147484817" r:id="rId5"/>
    <p:sldLayoutId id="2147484818" r:id="rId6"/>
    <p:sldLayoutId id="2147484819" r:id="rId7"/>
    <p:sldLayoutId id="2147484820" r:id="rId8"/>
    <p:sldLayoutId id="2147484821" r:id="rId9"/>
    <p:sldLayoutId id="2147484822" r:id="rId10"/>
    <p:sldLayoutId id="214748482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45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5" r:id="rId1"/>
    <p:sldLayoutId id="2147484826" r:id="rId2"/>
    <p:sldLayoutId id="2147484827" r:id="rId3"/>
    <p:sldLayoutId id="2147484828" r:id="rId4"/>
    <p:sldLayoutId id="2147484829" r:id="rId5"/>
    <p:sldLayoutId id="2147484830" r:id="rId6"/>
    <p:sldLayoutId id="2147484831" r:id="rId7"/>
    <p:sldLayoutId id="2147484832" r:id="rId8"/>
    <p:sldLayoutId id="2147484833" r:id="rId9"/>
    <p:sldLayoutId id="2147484834" r:id="rId10"/>
    <p:sldLayoutId id="214748483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87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7" r:id="rId1"/>
    <p:sldLayoutId id="2147484838" r:id="rId2"/>
    <p:sldLayoutId id="2147484839" r:id="rId3"/>
    <p:sldLayoutId id="2147484840" r:id="rId4"/>
    <p:sldLayoutId id="2147484841" r:id="rId5"/>
    <p:sldLayoutId id="2147484842" r:id="rId6"/>
    <p:sldLayoutId id="2147484843" r:id="rId7"/>
    <p:sldLayoutId id="2147484844" r:id="rId8"/>
    <p:sldLayoutId id="2147484845" r:id="rId9"/>
    <p:sldLayoutId id="2147484846" r:id="rId10"/>
    <p:sldLayoutId id="214748484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8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9" r:id="rId1"/>
    <p:sldLayoutId id="2147484850" r:id="rId2"/>
    <p:sldLayoutId id="2147484851" r:id="rId3"/>
    <p:sldLayoutId id="2147484852" r:id="rId4"/>
    <p:sldLayoutId id="2147484853" r:id="rId5"/>
    <p:sldLayoutId id="2147484854" r:id="rId6"/>
    <p:sldLayoutId id="2147484855" r:id="rId7"/>
    <p:sldLayoutId id="2147484856" r:id="rId8"/>
    <p:sldLayoutId id="2147484857" r:id="rId9"/>
    <p:sldLayoutId id="2147484858" r:id="rId10"/>
    <p:sldLayoutId id="21474848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20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1" r:id="rId1"/>
    <p:sldLayoutId id="2147484622" r:id="rId2"/>
    <p:sldLayoutId id="2147484623" r:id="rId3"/>
    <p:sldLayoutId id="2147484624" r:id="rId4"/>
    <p:sldLayoutId id="2147484625" r:id="rId5"/>
    <p:sldLayoutId id="2147484626" r:id="rId6"/>
    <p:sldLayoutId id="2147484627" r:id="rId7"/>
    <p:sldLayoutId id="2147484628" r:id="rId8"/>
    <p:sldLayoutId id="2147484629" r:id="rId9"/>
    <p:sldLayoutId id="2147484630" r:id="rId10"/>
    <p:sldLayoutId id="214748463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59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1" r:id="rId1"/>
    <p:sldLayoutId id="2147484862" r:id="rId2"/>
    <p:sldLayoutId id="2147484863" r:id="rId3"/>
    <p:sldLayoutId id="2147484864" r:id="rId4"/>
    <p:sldLayoutId id="2147484865" r:id="rId5"/>
    <p:sldLayoutId id="2147484866" r:id="rId6"/>
    <p:sldLayoutId id="2147484867" r:id="rId7"/>
    <p:sldLayoutId id="2147484868" r:id="rId8"/>
    <p:sldLayoutId id="2147484869" r:id="rId9"/>
    <p:sldLayoutId id="2147484870" r:id="rId10"/>
    <p:sldLayoutId id="21474848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3" r:id="rId1"/>
    <p:sldLayoutId id="2147484634" r:id="rId2"/>
    <p:sldLayoutId id="2147484635" r:id="rId3"/>
    <p:sldLayoutId id="2147484636" r:id="rId4"/>
    <p:sldLayoutId id="2147484637" r:id="rId5"/>
    <p:sldLayoutId id="2147484638" r:id="rId6"/>
    <p:sldLayoutId id="2147484639" r:id="rId7"/>
    <p:sldLayoutId id="2147484640" r:id="rId8"/>
    <p:sldLayoutId id="2147484641" r:id="rId9"/>
    <p:sldLayoutId id="2147484642" r:id="rId10"/>
    <p:sldLayoutId id="21474846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29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5" r:id="rId1"/>
    <p:sldLayoutId id="2147484646" r:id="rId2"/>
    <p:sldLayoutId id="2147484647" r:id="rId3"/>
    <p:sldLayoutId id="2147484648" r:id="rId4"/>
    <p:sldLayoutId id="2147484649" r:id="rId5"/>
    <p:sldLayoutId id="2147484650" r:id="rId6"/>
    <p:sldLayoutId id="2147484651" r:id="rId7"/>
    <p:sldLayoutId id="2147484652" r:id="rId8"/>
    <p:sldLayoutId id="2147484653" r:id="rId9"/>
    <p:sldLayoutId id="2147484654" r:id="rId10"/>
    <p:sldLayoutId id="214748465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37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7" r:id="rId1"/>
    <p:sldLayoutId id="2147484658" r:id="rId2"/>
    <p:sldLayoutId id="2147484659" r:id="rId3"/>
    <p:sldLayoutId id="2147484660" r:id="rId4"/>
    <p:sldLayoutId id="2147484661" r:id="rId5"/>
    <p:sldLayoutId id="2147484662" r:id="rId6"/>
    <p:sldLayoutId id="2147484663" r:id="rId7"/>
    <p:sldLayoutId id="2147484664" r:id="rId8"/>
    <p:sldLayoutId id="2147484665" r:id="rId9"/>
    <p:sldLayoutId id="2147484666" r:id="rId10"/>
    <p:sldLayoutId id="21474846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49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13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1" r:id="rId1"/>
    <p:sldLayoutId id="2147484682" r:id="rId2"/>
    <p:sldLayoutId id="2147484683" r:id="rId3"/>
    <p:sldLayoutId id="2147484684" r:id="rId4"/>
    <p:sldLayoutId id="2147484685" r:id="rId5"/>
    <p:sldLayoutId id="2147484686" r:id="rId6"/>
    <p:sldLayoutId id="2147484687" r:id="rId7"/>
    <p:sldLayoutId id="2147484688" r:id="rId8"/>
    <p:sldLayoutId id="2147484689" r:id="rId9"/>
    <p:sldLayoutId id="2147484690" r:id="rId10"/>
    <p:sldLayoutId id="21474846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19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1256-415B-4875-AA1A-9C77EAFCEAB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F573F-B89E-4D45-A09E-C5A7778BAA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93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9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2324405" y="379920"/>
            <a:ext cx="8329218" cy="742591"/>
          </a:xfrm>
        </p:spPr>
        <p:txBody>
          <a:bodyPr>
            <a:normAutofit/>
          </a:bodyPr>
          <a:lstStyle/>
          <a:p>
            <a:r>
              <a:rPr lang="ko-KR" altLang="en-US" sz="3300" dirty="0"/>
              <a:t>제 </a:t>
            </a:r>
            <a:r>
              <a:rPr lang="en-US" altLang="ko-KR" sz="3300" dirty="0"/>
              <a:t>28</a:t>
            </a:r>
            <a:r>
              <a:rPr lang="ko-KR" altLang="en-US" sz="3300" dirty="0"/>
              <a:t>강 </a:t>
            </a:r>
            <a:r>
              <a:rPr lang="ko-KR" altLang="en-US" sz="3300" dirty="0" err="1"/>
              <a:t>그리드</a:t>
            </a:r>
            <a:r>
              <a:rPr lang="ko-KR" altLang="en-US" sz="3300" dirty="0"/>
              <a:t> 레이아웃과 이미지목록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759789" cy="25609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703157"/>
            <a:ext cx="2081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B0F0"/>
                </a:solidFill>
              </a:rPr>
              <a:t>담당교수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전응섭 교수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연구실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은봉관 </a:t>
            </a:r>
            <a:r>
              <a:rPr lang="en-US" altLang="ko-KR" sz="1200" dirty="0">
                <a:solidFill>
                  <a:srgbClr val="00B0F0"/>
                </a:solidFill>
              </a:rPr>
              <a:t>8</a:t>
            </a:r>
            <a:r>
              <a:rPr lang="ko-KR" altLang="en-US" sz="1200" dirty="0">
                <a:solidFill>
                  <a:srgbClr val="00B0F0"/>
                </a:solidFill>
              </a:rPr>
              <a:t>층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연락처 </a:t>
            </a:r>
            <a:r>
              <a:rPr lang="en-US" altLang="ko-KR" sz="12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2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95313" y="1332912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jQuery Mobile </a:t>
            </a:r>
            <a:r>
              <a:rPr lang="ko-KR" altLang="en-US" dirty="0" err="1"/>
              <a:t>콘텐츠</a:t>
            </a:r>
            <a:r>
              <a:rPr lang="ko-KR" altLang="en-US" dirty="0"/>
              <a:t> 레이아웃 개요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/>
              <a:t>그리드</a:t>
            </a:r>
            <a:r>
              <a:rPr lang="ko-KR" altLang="en-US" dirty="0"/>
              <a:t> 레이아웃 사용방법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/>
              <a:t>그리드</a:t>
            </a:r>
            <a:r>
              <a:rPr lang="ko-KR" altLang="en-US" dirty="0"/>
              <a:t> 레이아웃을 이용한 이미지 목록과 이벤트처리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73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3966" t="13418" r="6909" b="17253"/>
          <a:stretch/>
        </p:blipFill>
        <p:spPr>
          <a:xfrm>
            <a:off x="1847529" y="404664"/>
            <a:ext cx="8406353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9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4247" t="24353" r="6849" b="41553"/>
          <a:stretch/>
        </p:blipFill>
        <p:spPr>
          <a:xfrm>
            <a:off x="1403148" y="221240"/>
            <a:ext cx="7740852" cy="25202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9857" y="4063367"/>
            <a:ext cx="8959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FF0000"/>
                </a:solidFill>
              </a:rPr>
              <a:t>참조사이트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0000"/>
                </a:solidFill>
              </a:rPr>
              <a:t>https://demos.jquerymobile.com/1.3.0-rc.1/docs/content/content-grids.html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4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1784" y="69813"/>
            <a:ext cx="371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버튼을 수평으로 배치하는 예제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8920" y="516479"/>
            <a:ext cx="11099321" cy="107721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fieldset</a:t>
            </a:r>
            <a:r>
              <a:rPr lang="en-US" altLang="ko-KR" sz="1600" dirty="0"/>
              <a:t>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-grid-a"&gt; </a:t>
            </a:r>
          </a:p>
          <a:p>
            <a:r>
              <a:rPr lang="en-US" altLang="ko-KR" sz="1600" dirty="0"/>
              <a:t>  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-block-a"&gt;&lt;button type="submit" data-theme="c"&gt;Cancel&lt;/button&gt;&lt;/div&gt; </a:t>
            </a:r>
          </a:p>
          <a:p>
            <a:r>
              <a:rPr lang="en-US" altLang="ko-KR" sz="1600" dirty="0"/>
              <a:t>  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-block-b"&gt;&lt;button type="submit" data-theme="b"&gt;Submit&lt;/button&gt;&lt;/div&gt;</a:t>
            </a:r>
          </a:p>
          <a:p>
            <a:r>
              <a:rPr lang="en-US" altLang="ko-KR" sz="1600" dirty="0"/>
              <a:t>&lt;/</a:t>
            </a:r>
            <a:r>
              <a:rPr lang="en-US" altLang="ko-KR" sz="1600" dirty="0" err="1"/>
              <a:t>fieldset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4158" t="41443" r="29551" b="48763"/>
          <a:stretch/>
        </p:blipFill>
        <p:spPr>
          <a:xfrm>
            <a:off x="560717" y="1671031"/>
            <a:ext cx="8298612" cy="12332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2437" y="3501218"/>
            <a:ext cx="6096000" cy="1323439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r>
              <a:rPr lang="en-US" altLang="ko-KR" sz="1600" dirty="0"/>
              <a:t>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-grid-b"&gt;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-block-a"&gt;Block A&lt;/div&gt;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-block-b"&gt;Block B&lt;/div&gt;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-block-c"&gt;Block C&lt;/div&gt;</a:t>
            </a:r>
          </a:p>
          <a:p>
            <a:r>
              <a:rPr lang="en-US" altLang="ko-KR" sz="1600" dirty="0"/>
              <a:t>&lt;/div&gt;&lt;!-- /grid-b --&gt;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8920" y="308825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그리드와</a:t>
            </a:r>
            <a:r>
              <a:rPr lang="ko-KR" altLang="en-US" dirty="0"/>
              <a:t> </a:t>
            </a:r>
            <a:r>
              <a:rPr lang="ko-KR" altLang="en-US" dirty="0" err="1"/>
              <a:t>블럭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815" t="2107" r="2498" b="5439"/>
          <a:stretch/>
        </p:blipFill>
        <p:spPr>
          <a:xfrm>
            <a:off x="6858000" y="3501218"/>
            <a:ext cx="4632384" cy="175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8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517" y="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실습예제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6173" y="528055"/>
            <a:ext cx="7139797" cy="5262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    &lt;head&gt;</a:t>
            </a:r>
          </a:p>
          <a:p>
            <a:r>
              <a:rPr lang="en-US" altLang="ko-KR" sz="1200" dirty="0"/>
              <a:t>    &lt;title&gt;Page Title&lt;/title&gt;</a:t>
            </a:r>
          </a:p>
          <a:p>
            <a:r>
              <a:rPr lang="en-US" altLang="ko-KR" sz="1200" dirty="0"/>
              <a:t>    &lt;meta name="viewport" content="width=device-width, initial-scale=1"&gt;</a:t>
            </a:r>
          </a:p>
          <a:p>
            <a:r>
              <a:rPr lang="en-US" altLang="ko-KR" sz="1200" dirty="0"/>
              <a:t>    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="http://code.jquery.com/mobile/1.1.0/jquery.mobile-1.1.0.min.css" /&gt;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="http://code.jquery.com/jquery-1.7.1.min.js"&gt;&lt;/script&gt;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="http://code.jquery.com/mobile/1.1.0/jquery.mobile-1.1.0.min.js"&gt;&lt;/script&gt;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&lt;!-- Start of second page --&gt;</a:t>
            </a:r>
          </a:p>
          <a:p>
            <a:r>
              <a:rPr lang="en-US" altLang="ko-KR" sz="1200" dirty="0"/>
              <a:t>&lt;div data-role="page" id="bar"&gt; </a:t>
            </a:r>
          </a:p>
          <a:p>
            <a:r>
              <a:rPr lang="en-US" altLang="ko-KR" sz="1200" dirty="0"/>
              <a:t>    &lt;div data-role="header"&gt;</a:t>
            </a:r>
          </a:p>
          <a:p>
            <a:r>
              <a:rPr lang="en-US" altLang="ko-KR" sz="1200" dirty="0"/>
              <a:t>        &lt;h1&gt;Bar&lt;/h1&gt;</a:t>
            </a:r>
          </a:p>
          <a:p>
            <a:r>
              <a:rPr lang="en-US" altLang="ko-KR" sz="1200" dirty="0"/>
              <a:t>    &lt;/div&gt;&lt;!-- /header --&gt; </a:t>
            </a:r>
          </a:p>
          <a:p>
            <a:r>
              <a:rPr lang="en-US" altLang="ko-KR" sz="1200" dirty="0"/>
              <a:t>&lt;div data-role="content"&gt;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fieldset</a:t>
            </a:r>
            <a:r>
              <a:rPr lang="en-US" altLang="ko-KR" sz="1200" dirty="0"/>
              <a:t>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-grid-a"&gt;</a:t>
            </a:r>
          </a:p>
          <a:p>
            <a:r>
              <a:rPr lang="en-US" altLang="ko-KR" sz="1200" dirty="0"/>
              <a:t>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-block-a"&gt;&lt;button type="submit" data-theme="c"&gt;Cancel&lt;/button&gt;&lt;/div&gt;</a:t>
            </a:r>
          </a:p>
          <a:p>
            <a:r>
              <a:rPr lang="en-US" altLang="ko-KR" sz="1200" dirty="0"/>
              <a:t>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-block-b"&gt;&lt;button type="submit" data-theme="b"&gt;Submit&lt;/button&gt;&lt;/div&gt;    </a:t>
            </a:r>
          </a:p>
          <a:p>
            <a:r>
              <a:rPr lang="en-US" altLang="ko-KR" sz="1200" dirty="0"/>
              <a:t>&lt;/</a:t>
            </a:r>
            <a:r>
              <a:rPr lang="en-US" altLang="ko-KR" sz="1200" dirty="0" err="1"/>
              <a:t>fieldset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    &lt;/div&gt;&lt;!-- /content --&gt; </a:t>
            </a:r>
          </a:p>
          <a:p>
            <a:r>
              <a:rPr lang="en-US" altLang="ko-KR" sz="1200" dirty="0"/>
              <a:t>    &lt;div data-role="footer" data-position="fixed"&gt;</a:t>
            </a:r>
          </a:p>
          <a:p>
            <a:r>
              <a:rPr lang="en-US" altLang="ko-KR" sz="1200" dirty="0"/>
              <a:t>        &lt;h4&gt;Page Footer&lt;/h4&gt;</a:t>
            </a:r>
          </a:p>
          <a:p>
            <a:r>
              <a:rPr lang="en-US" altLang="ko-KR" sz="1200" dirty="0"/>
              <a:t>    &lt;/div&gt;&lt;!-- /footer --&gt;</a:t>
            </a:r>
          </a:p>
          <a:p>
            <a:r>
              <a:rPr lang="en-US" altLang="ko-KR" sz="1200" dirty="0"/>
              <a:t>&lt;/div&gt;&lt;!-- /page --&gt;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103275" y="92333"/>
            <a:ext cx="3915111" cy="276999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&lt;%@ include file="../../include/jQueryMobile.inc" %&gt;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96173" y="1500996"/>
            <a:ext cx="7139797" cy="517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474898" y="324096"/>
            <a:ext cx="1038045" cy="1176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01" y="528054"/>
            <a:ext cx="3802210" cy="533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9909" y="487025"/>
            <a:ext cx="7019027" cy="637097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 </a:t>
            </a:r>
          </a:p>
          <a:p>
            <a:r>
              <a:rPr lang="en-US" altLang="ko-KR" sz="1200" dirty="0"/>
              <a:t>&lt;head&gt; </a:t>
            </a:r>
          </a:p>
          <a:p>
            <a:r>
              <a:rPr lang="en-US" altLang="ko-KR" sz="1200" dirty="0"/>
              <a:t>&lt;title&gt;My Page&lt;/title&gt; </a:t>
            </a:r>
          </a:p>
          <a:p>
            <a:r>
              <a:rPr lang="en-US" altLang="ko-KR" sz="1200" dirty="0"/>
              <a:t>&lt;meta name="viewport" content="width=device-width, initial-scale=1"&gt;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&lt;link </a:t>
            </a:r>
            <a:r>
              <a:rPr lang="en-US" altLang="ko-KR" sz="1200" dirty="0" err="1">
                <a:solidFill>
                  <a:srgbClr val="FF0000"/>
                </a:solidFill>
              </a:rPr>
              <a:t>rel</a:t>
            </a:r>
            <a:r>
              <a:rPr lang="en-US" altLang="ko-KR" sz="1200" dirty="0">
                <a:solidFill>
                  <a:srgbClr val="FF0000"/>
                </a:solidFill>
              </a:rPr>
              <a:t>="stylesheet" </a:t>
            </a:r>
            <a:r>
              <a:rPr lang="en-US" altLang="ko-KR" sz="1200" dirty="0" err="1">
                <a:solidFill>
                  <a:srgbClr val="FF0000"/>
                </a:solidFill>
              </a:rPr>
              <a:t>href</a:t>
            </a:r>
            <a:r>
              <a:rPr lang="en-US" altLang="ko-KR" sz="1200" dirty="0">
                <a:solidFill>
                  <a:srgbClr val="FF0000"/>
                </a:solidFill>
              </a:rPr>
              <a:t>="http://code.jquery.com/mobile/1.1.0/jquery.mobile-1.1.0.min.css" /&gt;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&lt;script </a:t>
            </a:r>
            <a:r>
              <a:rPr lang="en-US" altLang="ko-KR" sz="1200" dirty="0" err="1">
                <a:solidFill>
                  <a:srgbClr val="FF0000"/>
                </a:solidFill>
              </a:rPr>
              <a:t>src</a:t>
            </a:r>
            <a:r>
              <a:rPr lang="en-US" altLang="ko-KR" sz="1200" dirty="0">
                <a:solidFill>
                  <a:srgbClr val="FF0000"/>
                </a:solidFill>
              </a:rPr>
              <a:t>="https://ajax.googleapis.com/ajax/libs/</a:t>
            </a:r>
            <a:r>
              <a:rPr lang="en-US" altLang="ko-KR" sz="1200" dirty="0" err="1">
                <a:solidFill>
                  <a:srgbClr val="FF0000"/>
                </a:solidFill>
              </a:rPr>
              <a:t>jquery</a:t>
            </a:r>
            <a:r>
              <a:rPr lang="en-US" altLang="ko-KR" sz="1200" dirty="0">
                <a:solidFill>
                  <a:srgbClr val="FF0000"/>
                </a:solidFill>
              </a:rPr>
              <a:t>/1.7.2/jquery.min.js"&gt;&lt;/script&gt;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&lt;script </a:t>
            </a:r>
            <a:r>
              <a:rPr lang="en-US" altLang="ko-KR" sz="1200" dirty="0" err="1">
                <a:solidFill>
                  <a:srgbClr val="FF0000"/>
                </a:solidFill>
              </a:rPr>
              <a:t>src</a:t>
            </a:r>
            <a:r>
              <a:rPr lang="en-US" altLang="ko-KR" sz="1200" dirty="0">
                <a:solidFill>
                  <a:srgbClr val="FF0000"/>
                </a:solidFill>
              </a:rPr>
              <a:t>="http://code.jquery.com/mobile/1.1.0/jquery.mobile-1.1.0.min.js"&gt;&lt;/script&gt; </a:t>
            </a:r>
          </a:p>
          <a:p>
            <a:r>
              <a:rPr lang="en-US" altLang="ko-KR" sz="1200" dirty="0"/>
              <a:t>&lt;/head&gt; </a:t>
            </a:r>
          </a:p>
          <a:p>
            <a:r>
              <a:rPr lang="en-US" altLang="ko-KR" sz="1200" dirty="0"/>
              <a:t>&lt;body&gt; </a:t>
            </a:r>
          </a:p>
          <a:p>
            <a:r>
              <a:rPr lang="en-US" altLang="ko-KR" sz="1200" dirty="0"/>
              <a:t>&lt;div data-role="page" id="page1"&gt; </a:t>
            </a:r>
          </a:p>
          <a:p>
            <a:r>
              <a:rPr lang="en-US" altLang="ko-KR" sz="1200" dirty="0"/>
              <a:t>&lt;div data-role="header"&gt; </a:t>
            </a:r>
          </a:p>
          <a:p>
            <a:r>
              <a:rPr lang="en-US" altLang="ko-KR" sz="1200" dirty="0"/>
              <a:t>&lt;h1&gt;My Title&lt;/h1&gt; </a:t>
            </a:r>
          </a:p>
          <a:p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 data-role="content"&gt; </a:t>
            </a:r>
          </a:p>
          <a:p>
            <a:r>
              <a:rPr lang="en-US" altLang="ko-KR" sz="1200" dirty="0"/>
              <a:t>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-bar-b"&gt;</a:t>
            </a:r>
            <a:r>
              <a:rPr lang="ko-KR" altLang="en-US" sz="1200" dirty="0"/>
              <a:t>꽃나무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-body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-body-e"&gt;</a:t>
            </a:r>
          </a:p>
          <a:p>
            <a:r>
              <a:rPr lang="en-US" altLang="ko-KR" sz="1200" dirty="0"/>
              <a:t>     &lt;h3&gt;</a:t>
            </a:r>
            <a:r>
              <a:rPr lang="ko-KR" altLang="en-US" sz="1200" dirty="0"/>
              <a:t>진달래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     &lt;p&gt; </a:t>
            </a:r>
            <a:r>
              <a:rPr lang="ko-KR" altLang="en-US" sz="1200" dirty="0"/>
              <a:t>두견화라고 하며 전국의 </a:t>
            </a:r>
            <a:r>
              <a:rPr lang="en-US" altLang="ko-KR" sz="1200" dirty="0"/>
              <a:t>50 - 2,000m</a:t>
            </a:r>
            <a:r>
              <a:rPr lang="ko-KR" altLang="en-US" sz="1200" dirty="0"/>
              <a:t>높이의 산야에 자생</a:t>
            </a:r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   &lt;/div&gt;</a:t>
            </a:r>
          </a:p>
          <a:p>
            <a:r>
              <a:rPr lang="en-US" altLang="ko-KR" sz="1200" dirty="0"/>
              <a:t>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-body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-body-e"&gt;</a:t>
            </a:r>
          </a:p>
          <a:p>
            <a:r>
              <a:rPr lang="en-US" altLang="ko-KR" sz="1200" dirty="0"/>
              <a:t>            &lt;h3&gt;</a:t>
            </a:r>
            <a:r>
              <a:rPr lang="ko-KR" altLang="en-US" sz="1200" dirty="0"/>
              <a:t>개나리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     &lt;p&gt;</a:t>
            </a:r>
            <a:r>
              <a:rPr lang="ko-KR" altLang="en-US" sz="1200" dirty="0" err="1"/>
              <a:t>신리화라고</a:t>
            </a:r>
            <a:r>
              <a:rPr lang="ko-KR" altLang="en-US" sz="1200" dirty="0"/>
              <a:t> 하며 </a:t>
            </a:r>
            <a:r>
              <a:rPr lang="ko-KR" altLang="en-US" sz="1200" dirty="0" err="1"/>
              <a:t>산기숡</a:t>
            </a:r>
            <a:r>
              <a:rPr lang="ko-KR" altLang="en-US" sz="1200" dirty="0"/>
              <a:t> 양지에서 자생</a:t>
            </a:r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  &lt;/div&gt;</a:t>
            </a:r>
          </a:p>
          <a:p>
            <a:r>
              <a:rPr lang="en-US" altLang="ko-KR" sz="1200" dirty="0"/>
              <a:t> &lt;/div&gt;</a:t>
            </a:r>
          </a:p>
          <a:p>
            <a:r>
              <a:rPr lang="en-US" altLang="ko-KR" sz="1200" dirty="0"/>
              <a:t>&lt;div data-role="footer"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-grid-b" data-position="fixed"&gt;</a:t>
            </a:r>
          </a:p>
          <a:p>
            <a:r>
              <a:rPr lang="en-US" altLang="ko-KR" sz="1200" dirty="0"/>
              <a:t>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-grid-c"&gt;</a:t>
            </a:r>
          </a:p>
          <a:p>
            <a:r>
              <a:rPr lang="en-US" altLang="ko-KR" sz="1200" dirty="0"/>
              <a:t>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-block-a"&gt;&lt;a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="#" data-role="button"&gt;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1&lt;/a&gt;&lt;/div&gt;</a:t>
            </a:r>
          </a:p>
          <a:p>
            <a:r>
              <a:rPr lang="en-US" altLang="ko-KR" sz="1200" dirty="0"/>
              <a:t>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-block-b"&gt;&lt;a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="#" data-role="button"&gt;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2&lt;/a&gt;&lt;/div&gt;</a:t>
            </a:r>
          </a:p>
          <a:p>
            <a:r>
              <a:rPr lang="en-US" altLang="ko-KR" sz="1200" dirty="0"/>
              <a:t>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-block-c"&gt;&lt;a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="#" data-role="button"&gt;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3&lt;/a&gt;&lt;/div&gt;</a:t>
            </a:r>
          </a:p>
          <a:p>
            <a:r>
              <a:rPr lang="en-US" altLang="ko-KR" sz="1200" dirty="0"/>
              <a:t>  &lt;/div&gt;</a:t>
            </a:r>
          </a:p>
          <a:p>
            <a:r>
              <a:rPr lang="en-US" altLang="ko-KR" sz="1200" dirty="0"/>
              <a:t>&lt;/body&gt; &lt;/html&gt;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303" y="696837"/>
            <a:ext cx="4455557" cy="5976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68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bar</a:t>
            </a:r>
            <a:r>
              <a:rPr lang="ko-KR" altLang="en-US" dirty="0"/>
              <a:t>와 </a:t>
            </a:r>
            <a:r>
              <a:rPr lang="en-US" altLang="ko-KR" dirty="0"/>
              <a:t>block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87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891" y="491119"/>
            <a:ext cx="4618187" cy="619441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4030" y="491119"/>
            <a:ext cx="6898257" cy="618630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 &lt;head&gt; </a:t>
            </a:r>
          </a:p>
          <a:p>
            <a:r>
              <a:rPr lang="en-US" altLang="ko-KR" sz="1200" dirty="0"/>
              <a:t>&lt;title&gt;My Page&lt;/title&gt; </a:t>
            </a:r>
          </a:p>
          <a:p>
            <a:r>
              <a:rPr lang="en-US" altLang="ko-KR" sz="1200" dirty="0"/>
              <a:t>&lt;meta name="viewport" content="width=device-width, initial-scale=1"&gt; 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="http://code.jquery.com/mobile/1.1.0/jquery.mobile-1.1.0.min.css" /&gt; </a:t>
            </a:r>
          </a:p>
          <a:p>
            <a:r>
              <a:rPr lang="en-US" altLang="ko-KR" sz="1200" dirty="0"/>
              <a:t>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="https://ajax.googleapis.com/ajax/libs/</a:t>
            </a:r>
            <a:r>
              <a:rPr lang="en-US" altLang="ko-KR" sz="1200" dirty="0" err="1"/>
              <a:t>jquery</a:t>
            </a:r>
            <a:r>
              <a:rPr lang="en-US" altLang="ko-KR" sz="1200" dirty="0"/>
              <a:t>/1.7.2/jquery.min.js"&gt;&lt;/script&gt; </a:t>
            </a:r>
          </a:p>
          <a:p>
            <a:r>
              <a:rPr lang="en-US" altLang="ko-KR" sz="1200" dirty="0"/>
              <a:t>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="http://code.jquery.com/mobile/1.1.0/jquery.mobile-1.1.0.min.js"&gt;&lt;/script&gt; </a:t>
            </a:r>
          </a:p>
          <a:p>
            <a:r>
              <a:rPr lang="en-US" altLang="ko-KR" sz="1200" dirty="0"/>
              <a:t>&lt;/head&gt; </a:t>
            </a:r>
          </a:p>
          <a:p>
            <a:r>
              <a:rPr lang="en-US" altLang="ko-KR" sz="1200" dirty="0"/>
              <a:t>&lt;body&gt; </a:t>
            </a:r>
          </a:p>
          <a:p>
            <a:r>
              <a:rPr lang="en-US" altLang="ko-KR" sz="1200" dirty="0"/>
              <a:t>&lt;div data-role="page" id="page1"&gt; </a:t>
            </a:r>
          </a:p>
          <a:p>
            <a:r>
              <a:rPr lang="en-US" altLang="ko-KR" sz="1200" dirty="0"/>
              <a:t>&lt;div data-role="header"&gt; </a:t>
            </a:r>
          </a:p>
          <a:p>
            <a:r>
              <a:rPr lang="en-US" altLang="ko-KR" sz="1200" dirty="0"/>
              <a:t>&lt;h1&gt;My Title&lt;/h1&gt; </a:t>
            </a:r>
          </a:p>
          <a:p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 data-role="content"&gt; </a:t>
            </a:r>
          </a:p>
          <a:p>
            <a:r>
              <a:rPr lang="en-US" altLang="ko-KR" sz="1200" dirty="0"/>
              <a:t>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-grid-a"&gt;</a:t>
            </a:r>
          </a:p>
          <a:p>
            <a:r>
              <a:rPr lang="en-US" altLang="ko-KR" sz="1200" dirty="0"/>
              <a:t>      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-block-a"&gt;</a:t>
            </a:r>
            <a:r>
              <a:rPr lang="ko-KR" altLang="en-US" sz="1200" dirty="0" err="1"/>
              <a:t>블럭</a:t>
            </a:r>
            <a:r>
              <a:rPr lang="en-US" altLang="ko-KR" sz="1200" dirty="0"/>
              <a:t>1&lt;/div&gt;</a:t>
            </a:r>
          </a:p>
          <a:p>
            <a:r>
              <a:rPr lang="en-US" altLang="ko-KR" sz="1200" dirty="0"/>
              <a:t>      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-block-b"&gt;</a:t>
            </a:r>
            <a:r>
              <a:rPr lang="ko-KR" altLang="en-US" sz="1200" dirty="0" err="1"/>
              <a:t>블럭</a:t>
            </a:r>
            <a:r>
              <a:rPr lang="en-US" altLang="ko-KR" sz="1200" dirty="0"/>
              <a:t>2&lt;/div&gt;</a:t>
            </a:r>
          </a:p>
          <a:p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-grid-a"&gt;</a:t>
            </a:r>
          </a:p>
          <a:p>
            <a:r>
              <a:rPr lang="en-US" altLang="ko-KR" sz="1200" dirty="0"/>
              <a:t>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-block-a"&gt;</a:t>
            </a:r>
          </a:p>
          <a:p>
            <a:r>
              <a:rPr lang="en-US" altLang="ko-KR" sz="1200" dirty="0"/>
              <a:t>               &lt;button type="submit" data-theme="a"&gt;</a:t>
            </a:r>
            <a:r>
              <a:rPr lang="ko-KR" altLang="en-US" sz="1200" dirty="0"/>
              <a:t>버튼 </a:t>
            </a:r>
            <a:r>
              <a:rPr lang="en-US" altLang="ko-KR" sz="1200" dirty="0"/>
              <a:t>A&lt;/button&gt;</a:t>
            </a:r>
          </a:p>
          <a:p>
            <a:r>
              <a:rPr lang="en-US" altLang="ko-KR" sz="1200" dirty="0"/>
              <a:t>     &lt;/div&gt;</a:t>
            </a:r>
          </a:p>
          <a:p>
            <a:r>
              <a:rPr lang="en-US" altLang="ko-KR" sz="1200" dirty="0"/>
              <a:t>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-block-b"&gt;</a:t>
            </a:r>
          </a:p>
          <a:p>
            <a:r>
              <a:rPr lang="en-US" altLang="ko-KR" sz="1200" dirty="0"/>
              <a:t>                &lt;button type="submit" data-theme="b"&gt;</a:t>
            </a:r>
            <a:r>
              <a:rPr lang="ko-KR" altLang="en-US" sz="1200" dirty="0"/>
              <a:t>버튼 </a:t>
            </a:r>
            <a:r>
              <a:rPr lang="en-US" altLang="ko-KR" sz="1200" dirty="0"/>
              <a:t>B&lt;/button&gt;</a:t>
            </a:r>
          </a:p>
          <a:p>
            <a:r>
              <a:rPr lang="en-US" altLang="ko-KR" sz="1200" dirty="0"/>
              <a:t>      &lt;/div&gt;</a:t>
            </a:r>
          </a:p>
          <a:p>
            <a:r>
              <a:rPr lang="en-US" altLang="ko-KR" sz="1200" dirty="0"/>
              <a:t>   &lt;/div&gt;</a:t>
            </a:r>
          </a:p>
          <a:p>
            <a:r>
              <a:rPr lang="en-US" altLang="ko-KR" sz="1200" dirty="0"/>
              <a:t> &lt;/div&gt;</a:t>
            </a:r>
          </a:p>
          <a:p>
            <a:r>
              <a:rPr lang="en-US" altLang="ko-KR" sz="1200" dirty="0"/>
              <a:t>&lt;div data-role="footer" data-position="fixed"&gt;</a:t>
            </a:r>
          </a:p>
          <a:p>
            <a:r>
              <a:rPr lang="en-US" altLang="ko-KR" sz="1200" dirty="0"/>
              <a:t>     &lt;h4&gt;footer </a:t>
            </a:r>
            <a:r>
              <a:rPr lang="ko-KR" altLang="en-US" sz="1200" dirty="0"/>
              <a:t>영역</a:t>
            </a:r>
            <a:r>
              <a:rPr lang="en-US" altLang="ko-KR" sz="1200" dirty="0"/>
              <a:t>&lt;/h4&gt; </a:t>
            </a:r>
          </a:p>
          <a:p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&lt;/body&gt; &lt;/html&gt;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682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25375" y="0"/>
            <a:ext cx="8977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666666"/>
                </a:solidFill>
              </a:rPr>
              <a:t>버튼을 수평으로 배치하기</a:t>
            </a:r>
            <a:r>
              <a:rPr lang="en-US" altLang="ko-KR" sz="2000" b="1" dirty="0">
                <a:solidFill>
                  <a:srgbClr val="666666"/>
                </a:solidFill>
              </a:rPr>
              <a:t>(</a:t>
            </a:r>
            <a:r>
              <a:rPr lang="ko-KR" altLang="en-US" sz="2000" dirty="0">
                <a:solidFill>
                  <a:prstClr val="black"/>
                </a:solidFill>
              </a:rPr>
              <a:t>버튼을 </a:t>
            </a:r>
            <a:r>
              <a:rPr lang="en-US" altLang="ko-KR" sz="2000" dirty="0">
                <a:solidFill>
                  <a:prstClr val="black"/>
                </a:solidFill>
              </a:rPr>
              <a:t>50%:50%</a:t>
            </a:r>
            <a:r>
              <a:rPr lang="ko-KR" altLang="en-US" sz="2000" dirty="0">
                <a:solidFill>
                  <a:prstClr val="black"/>
                </a:solidFill>
              </a:rPr>
              <a:t>로 배치</a:t>
            </a:r>
            <a:r>
              <a:rPr lang="en-US" altLang="ko-KR" sz="2000" b="1" dirty="0">
                <a:solidFill>
                  <a:srgbClr val="666666"/>
                </a:solidFill>
              </a:rPr>
              <a:t>) </a:t>
            </a:r>
            <a:r>
              <a:rPr lang="ko-KR" altLang="en-US" sz="2000" b="1" dirty="0">
                <a:solidFill>
                  <a:srgbClr val="666666"/>
                </a:solidFill>
              </a:rPr>
              <a:t>실습예제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268" y="482666"/>
            <a:ext cx="7111041" cy="507831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&lt;title&gt;Page Title&lt;/title&gt;</a:t>
            </a:r>
          </a:p>
          <a:p>
            <a:r>
              <a:rPr lang="en-US" altLang="ko-KR" sz="1200" dirty="0"/>
              <a:t>    &lt;meta name="viewport" content="width=device-width, initial-scale=1"&gt;</a:t>
            </a:r>
          </a:p>
          <a:p>
            <a:r>
              <a:rPr lang="en-US" altLang="ko-KR" sz="1200" dirty="0"/>
              <a:t>    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="http://code.jquery.com/mobile/1.1.0/jquery.mobile-1.1.0.min.css" /&gt;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="http://code.jquery.com/jquery-1.7.1.min.js"&gt;&lt;/script&gt;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="http://code.jquery.com/mobile/1.1.0/jquery.mobile-1.1.0.min.js"&gt;&lt;/script&gt;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&lt;!-- Start of second page --&gt;</a:t>
            </a:r>
          </a:p>
          <a:p>
            <a:r>
              <a:rPr lang="en-US" altLang="ko-KR" sz="1200" dirty="0"/>
              <a:t>&lt;div data-role="page" id="bar"&gt; </a:t>
            </a:r>
          </a:p>
          <a:p>
            <a:r>
              <a:rPr lang="en-US" altLang="ko-KR" sz="1200" dirty="0"/>
              <a:t>    &lt;div data-role="header"&gt;</a:t>
            </a:r>
          </a:p>
          <a:p>
            <a:r>
              <a:rPr lang="en-US" altLang="ko-KR" sz="1200" dirty="0"/>
              <a:t>        &lt;h1&gt;Bar&lt;/h1&gt;</a:t>
            </a:r>
          </a:p>
          <a:p>
            <a:r>
              <a:rPr lang="en-US" altLang="ko-KR" sz="1200" dirty="0"/>
              <a:t>    &lt;/div&gt;&lt;!-- /header --&gt; </a:t>
            </a:r>
          </a:p>
          <a:p>
            <a:r>
              <a:rPr lang="en-US" altLang="ko-KR" sz="1200" dirty="0"/>
              <a:t>    &lt;div data-role="content"&gt;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fieldset</a:t>
            </a:r>
            <a:r>
              <a:rPr lang="en-US" altLang="ko-KR" sz="1200" b="1" dirty="0"/>
              <a:t> class="</a:t>
            </a:r>
            <a:r>
              <a:rPr lang="en-US" altLang="ko-KR" sz="1200" b="1" dirty="0" err="1"/>
              <a:t>ui</a:t>
            </a:r>
            <a:r>
              <a:rPr lang="en-US" altLang="ko-KR" sz="1200" b="1" dirty="0"/>
              <a:t>-grid-a"&gt;</a:t>
            </a:r>
            <a:endParaRPr lang="en-US" altLang="ko-KR" sz="1200" dirty="0"/>
          </a:p>
          <a:p>
            <a:r>
              <a:rPr lang="en-US" altLang="ko-KR" sz="1200" dirty="0"/>
              <a:t>&lt;div class=</a:t>
            </a:r>
            <a:r>
              <a:rPr lang="en-US" altLang="ko-KR" sz="1200" b="1" dirty="0"/>
              <a:t>"</a:t>
            </a:r>
            <a:r>
              <a:rPr lang="en-US" altLang="ko-KR" sz="1200" b="1" dirty="0" err="1"/>
              <a:t>ui</a:t>
            </a:r>
            <a:r>
              <a:rPr lang="en-US" altLang="ko-KR" sz="1200" b="1" dirty="0"/>
              <a:t>-block-a"</a:t>
            </a:r>
            <a:r>
              <a:rPr lang="en-US" altLang="ko-KR" sz="1200" dirty="0"/>
              <a:t>&gt;&lt;button type="submit" data-theme="c"&gt;Cancel&lt;/button&gt;&lt;/div&gt;</a:t>
            </a:r>
          </a:p>
          <a:p>
            <a:r>
              <a:rPr lang="en-US" altLang="ko-KR" sz="1200" dirty="0"/>
              <a:t>&lt;div class=</a:t>
            </a:r>
            <a:r>
              <a:rPr lang="en-US" altLang="ko-KR" sz="1200" b="1" dirty="0"/>
              <a:t>"</a:t>
            </a:r>
            <a:r>
              <a:rPr lang="en-US" altLang="ko-KR" sz="1200" b="1" dirty="0" err="1"/>
              <a:t>ui</a:t>
            </a:r>
            <a:r>
              <a:rPr lang="en-US" altLang="ko-KR" sz="1200" b="1" dirty="0"/>
              <a:t>-block-b"</a:t>
            </a:r>
            <a:r>
              <a:rPr lang="en-US" altLang="ko-KR" sz="1200" dirty="0"/>
              <a:t>&gt;&lt;button type="submit" data-theme="b"&gt;Submit&lt;/button&gt;&lt;/div&gt;    </a:t>
            </a:r>
          </a:p>
          <a:p>
            <a:r>
              <a:rPr lang="en-US" altLang="ko-KR" sz="1200" b="1" dirty="0"/>
              <a:t>&lt;/</a:t>
            </a:r>
            <a:r>
              <a:rPr lang="en-US" altLang="ko-KR" sz="1200" b="1" dirty="0" err="1"/>
              <a:t>fieldset</a:t>
            </a:r>
            <a:r>
              <a:rPr lang="en-US" altLang="ko-KR" sz="1200" b="1" dirty="0"/>
              <a:t>&gt;</a:t>
            </a:r>
            <a:endParaRPr lang="en-US" altLang="ko-KR" sz="1200" dirty="0"/>
          </a:p>
          <a:p>
            <a:r>
              <a:rPr lang="en-US" altLang="ko-KR" sz="1200" dirty="0"/>
              <a:t>    &lt;/div&gt;&lt;!-- /content --&gt; </a:t>
            </a:r>
          </a:p>
          <a:p>
            <a:r>
              <a:rPr lang="en-US" altLang="ko-KR" sz="1200" dirty="0"/>
              <a:t>    &lt;div data-role="footer"&gt;</a:t>
            </a:r>
          </a:p>
          <a:p>
            <a:r>
              <a:rPr lang="en-US" altLang="ko-KR" sz="1200" dirty="0"/>
              <a:t>        &lt;h4&gt;Page Footer&lt;/h4&gt;</a:t>
            </a:r>
          </a:p>
          <a:p>
            <a:r>
              <a:rPr lang="en-US" altLang="ko-KR" sz="1200" dirty="0"/>
              <a:t>    &lt;/div&gt;&lt;!-- /footer --&gt;</a:t>
            </a:r>
          </a:p>
          <a:p>
            <a:r>
              <a:rPr lang="en-US" altLang="ko-KR" sz="1200" dirty="0"/>
              <a:t>&lt;/div&gt;&lt;!-- /page --&gt;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698" y="497016"/>
            <a:ext cx="3568146" cy="50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4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2598" y="-43132"/>
            <a:ext cx="7324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666666"/>
                </a:solidFill>
              </a:rPr>
              <a:t>버튼을 세 구분으로 나누기</a:t>
            </a:r>
            <a:r>
              <a:rPr lang="ko-KR" altLang="en-US" dirty="0">
                <a:solidFill>
                  <a:srgbClr val="666666"/>
                </a:solidFill>
              </a:rPr>
              <a:t> </a:t>
            </a:r>
            <a:r>
              <a:rPr lang="en-US" altLang="ko-KR" dirty="0">
                <a:solidFill>
                  <a:srgbClr val="666666"/>
                </a:solidFill>
              </a:rPr>
              <a:t>(33%:33%:33% </a:t>
            </a:r>
            <a:r>
              <a:rPr lang="ko-KR" altLang="en-US" dirty="0">
                <a:solidFill>
                  <a:srgbClr val="666666"/>
                </a:solidFill>
              </a:rPr>
              <a:t>로 버튼 배치</a:t>
            </a:r>
            <a:r>
              <a:rPr lang="en-US" altLang="ko-KR" dirty="0">
                <a:solidFill>
                  <a:srgbClr val="666666"/>
                </a:solidFill>
              </a:rPr>
              <a:t>) </a:t>
            </a:r>
            <a:r>
              <a:rPr lang="ko-KR" altLang="en-US" dirty="0">
                <a:solidFill>
                  <a:srgbClr val="666666"/>
                </a:solidFill>
              </a:rPr>
              <a:t>실습예제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8866" y="433541"/>
            <a:ext cx="7132977" cy="618630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    &lt;head&gt;</a:t>
            </a:r>
          </a:p>
          <a:p>
            <a:r>
              <a:rPr lang="en-US" altLang="ko-KR" sz="1200" dirty="0"/>
              <a:t>    &lt;title&gt;Page Title&lt;/title&gt;</a:t>
            </a:r>
          </a:p>
          <a:p>
            <a:r>
              <a:rPr lang="en-US" altLang="ko-KR" sz="1200" dirty="0"/>
              <a:t>    &lt;meta name="viewport" content="width=device-width, initial-scale=1"&gt;</a:t>
            </a:r>
          </a:p>
          <a:p>
            <a:r>
              <a:rPr lang="en-US" altLang="ko-KR" sz="1200" dirty="0"/>
              <a:t>    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="http://code.jquery.com/mobile/1.1.0/jquery.mobile-1.1.0.min.css" /&gt;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="http://code.jquery.com/jquery-1.7.1.min.js"&gt;&lt;/script&gt;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="http://code.jquery.com/mobile/1.1.0/jquery.mobile-1.1.0.min.js"&gt;&lt;/script&gt;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&lt;!-- Start of second page --&gt;</a:t>
            </a:r>
          </a:p>
          <a:p>
            <a:r>
              <a:rPr lang="en-US" altLang="ko-KR" sz="1200" dirty="0"/>
              <a:t>&lt;div data-role="page" id="bar"&gt; </a:t>
            </a:r>
          </a:p>
          <a:p>
            <a:r>
              <a:rPr lang="en-US" altLang="ko-KR" sz="1200" dirty="0"/>
              <a:t>    &lt;div data-role="header"&gt;</a:t>
            </a:r>
          </a:p>
          <a:p>
            <a:r>
              <a:rPr lang="en-US" altLang="ko-KR" sz="1200" dirty="0"/>
              <a:t>        &lt;h1&gt;Bar&lt;/h1&gt;</a:t>
            </a:r>
          </a:p>
          <a:p>
            <a:r>
              <a:rPr lang="en-US" altLang="ko-KR" sz="1200" dirty="0"/>
              <a:t>    &lt;/div&gt;&lt;!-- /header --&gt;</a:t>
            </a:r>
          </a:p>
          <a:p>
            <a:r>
              <a:rPr lang="en-US" altLang="ko-KR" sz="1200" dirty="0"/>
              <a:t>    &lt;div data-role="content"&gt;</a:t>
            </a:r>
          </a:p>
          <a:p>
            <a:r>
              <a:rPr lang="en-US" altLang="ko-KR" sz="1200" b="1" dirty="0"/>
              <a:t>        &lt;div class="</a:t>
            </a:r>
            <a:r>
              <a:rPr lang="en-US" altLang="ko-KR" sz="1200" b="1" dirty="0" err="1"/>
              <a:t>ui</a:t>
            </a:r>
            <a:r>
              <a:rPr lang="en-US" altLang="ko-KR" sz="1200" b="1" dirty="0"/>
              <a:t>-grid-b"&gt;</a:t>
            </a:r>
            <a:endParaRPr lang="en-US" altLang="ko-KR" sz="1200" dirty="0"/>
          </a:p>
          <a:p>
            <a:r>
              <a:rPr lang="en-US" altLang="ko-KR" sz="1200" dirty="0"/>
              <a:t>           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-block-a"&gt;</a:t>
            </a:r>
          </a:p>
          <a:p>
            <a:r>
              <a:rPr lang="en-US" altLang="ko-KR" sz="1200" dirty="0"/>
              <a:t>                &lt;button type="submit" data-theme="a"&gt;Button A&lt;/button&gt;&lt;/div&gt;</a:t>
            </a:r>
          </a:p>
          <a:p>
            <a:r>
              <a:rPr lang="en-US" altLang="ko-KR" sz="1200" dirty="0"/>
              <a:t>           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-block-b"&gt;</a:t>
            </a:r>
          </a:p>
          <a:p>
            <a:r>
              <a:rPr lang="en-US" altLang="ko-KR" sz="1200" dirty="0"/>
              <a:t>                &lt;button type="submit" data-theme="b"&gt;Button B&lt;/button&gt;&lt;/div&gt;</a:t>
            </a:r>
          </a:p>
          <a:p>
            <a:r>
              <a:rPr lang="en-US" altLang="ko-KR" sz="1200" dirty="0"/>
              <a:t>           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-block-c"&gt;</a:t>
            </a:r>
          </a:p>
          <a:p>
            <a:r>
              <a:rPr lang="en-US" altLang="ko-KR" sz="1200" dirty="0"/>
              <a:t>                &lt;button type="submit" data-theme="c"&gt;Button C&lt;/button&gt;&lt;/div&gt;</a:t>
            </a:r>
          </a:p>
          <a:p>
            <a:r>
              <a:rPr lang="en-US" altLang="ko-KR" sz="1200" b="1" dirty="0"/>
              <a:t>        &lt;/div&gt;</a:t>
            </a:r>
            <a:endParaRPr lang="en-US" altLang="ko-KR" sz="1200" dirty="0"/>
          </a:p>
          <a:p>
            <a:r>
              <a:rPr lang="en-US" altLang="ko-KR" sz="1200" dirty="0"/>
              <a:t>        &lt;!-- /grid-b --&gt;</a:t>
            </a:r>
          </a:p>
          <a:p>
            <a:r>
              <a:rPr lang="en-US" altLang="ko-KR" sz="1200" dirty="0"/>
              <a:t>    &lt;/div&gt;</a:t>
            </a:r>
          </a:p>
          <a:p>
            <a:r>
              <a:rPr lang="en-US" altLang="ko-KR" sz="1200" dirty="0"/>
              <a:t>    &lt;!-- /content --&gt;</a:t>
            </a:r>
          </a:p>
          <a:p>
            <a:r>
              <a:rPr lang="en-US" altLang="ko-KR" sz="1200" dirty="0"/>
              <a:t>    &lt;div data-role="footer"&gt;</a:t>
            </a:r>
          </a:p>
          <a:p>
            <a:r>
              <a:rPr lang="en-US" altLang="ko-KR" sz="1200" dirty="0"/>
              <a:t>        &lt;h4&gt;Page Footer&lt;/h4&gt;</a:t>
            </a:r>
          </a:p>
          <a:p>
            <a:r>
              <a:rPr lang="en-US" altLang="ko-KR" sz="1200" dirty="0"/>
              <a:t>    &lt;/div&gt;&lt;!-- /footer --&gt;</a:t>
            </a:r>
          </a:p>
          <a:p>
            <a:r>
              <a:rPr lang="en-US" altLang="ko-KR" sz="1200" dirty="0"/>
              <a:t>&lt;/div&gt;&lt;!-- /page --&gt;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665" y="668890"/>
            <a:ext cx="4107024" cy="571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29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018" y="81345"/>
            <a:ext cx="9443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행을 나누고 싶을 때는 </a:t>
            </a:r>
            <a:r>
              <a:rPr lang="en-US" altLang="ko-KR" dirty="0" err="1"/>
              <a:t>ui</a:t>
            </a:r>
            <a:r>
              <a:rPr lang="en-US" altLang="ko-KR" dirty="0"/>
              <a:t>-block-* </a:t>
            </a:r>
            <a:r>
              <a:rPr lang="ko-KR" altLang="en-US" dirty="0"/>
              <a:t>클래스를 중복해서 사용한다</a:t>
            </a:r>
            <a:r>
              <a:rPr lang="en-US" altLang="ko-KR" dirty="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2822" y="450677"/>
            <a:ext cx="4957314" cy="280076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-grid-b"&gt;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-block-a"&gt;Block A&lt;/div&gt;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-block-b"&gt;Block B&lt;/div&gt;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-block-c"&gt;Block C&lt;/div&gt;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-block-a"&gt;Block A&lt;/div&gt;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-block-b"&gt;Block B&lt;/div&gt;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-block-c"&gt;Block C&lt;/div&gt;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-block-a"&gt;Block A&lt;/div&gt;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-block-b"&gt;Block B&lt;/div&gt;</a:t>
            </a:r>
          </a:p>
          <a:p>
            <a:r>
              <a:rPr lang="en-US" altLang="ko-KR" sz="1600" dirty="0"/>
              <a:t>	&lt;div class="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-block-c"&gt;Block C&lt;/div&gt;</a:t>
            </a:r>
          </a:p>
          <a:p>
            <a:r>
              <a:rPr lang="en-US" altLang="ko-KR" sz="1600" dirty="0"/>
              <a:t>&lt;/div&gt;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6828" t="23004" r="36966" b="27954"/>
          <a:stretch/>
        </p:blipFill>
        <p:spPr>
          <a:xfrm>
            <a:off x="6167884" y="531854"/>
            <a:ext cx="5167225" cy="54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48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6393" y="671691"/>
            <a:ext cx="6829246" cy="581697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 </a:t>
            </a:r>
          </a:p>
          <a:p>
            <a:r>
              <a:rPr lang="en-US" altLang="ko-KR" sz="1200" dirty="0"/>
              <a:t>&lt;head&gt; </a:t>
            </a:r>
          </a:p>
          <a:p>
            <a:r>
              <a:rPr lang="en-US" altLang="ko-KR" sz="1200" dirty="0"/>
              <a:t>&lt;title&gt;My Page&lt;/title&gt; </a:t>
            </a:r>
          </a:p>
          <a:p>
            <a:r>
              <a:rPr lang="en-US" altLang="ko-KR" sz="1200" dirty="0"/>
              <a:t>&lt;meta name="viewport" content="width=device-width, initial-scale=1"&gt; 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="http://code.jquery.com/mobile/1.1.0/jquery.mobile-1.1.0.min.css" /&gt; </a:t>
            </a:r>
          </a:p>
          <a:p>
            <a:r>
              <a:rPr lang="en-US" altLang="ko-KR" sz="1200" dirty="0"/>
              <a:t>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="https://ajax.googleapis.com/ajax/libs/</a:t>
            </a:r>
            <a:r>
              <a:rPr lang="en-US" altLang="ko-KR" sz="1200" dirty="0" err="1"/>
              <a:t>jquery</a:t>
            </a:r>
            <a:r>
              <a:rPr lang="en-US" altLang="ko-KR" sz="1200" dirty="0"/>
              <a:t>/1.7.2/jquery.min.js"&gt;&lt;/script&gt; </a:t>
            </a:r>
          </a:p>
          <a:p>
            <a:r>
              <a:rPr lang="en-US" altLang="ko-KR" sz="1200" dirty="0"/>
              <a:t>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="http://code.jquery.com/mobile/1.1.0/jquery.mobile-1.1.0.min.js"&gt;&lt;/script&gt; </a:t>
            </a:r>
          </a:p>
          <a:p>
            <a:r>
              <a:rPr lang="en-US" altLang="ko-KR" sz="1200" dirty="0"/>
              <a:t>&lt;/head&gt; </a:t>
            </a:r>
          </a:p>
          <a:p>
            <a:r>
              <a:rPr lang="en-US" altLang="ko-KR" sz="1200" dirty="0"/>
              <a:t>&lt;body&gt; </a:t>
            </a:r>
          </a:p>
          <a:p>
            <a:r>
              <a:rPr lang="en-US" altLang="ko-KR" sz="1200" dirty="0"/>
              <a:t> &lt;div data-role="page"&gt; </a:t>
            </a:r>
          </a:p>
          <a:p>
            <a:r>
              <a:rPr lang="en-US" altLang="ko-KR" sz="1200" dirty="0"/>
              <a:t>     &lt;div data-role="header"&gt; </a:t>
            </a:r>
          </a:p>
          <a:p>
            <a:r>
              <a:rPr lang="en-US" altLang="ko-KR" sz="1200" dirty="0"/>
              <a:t>         &lt;h1&gt;My Title&lt;/h1&gt; </a:t>
            </a:r>
          </a:p>
          <a:p>
            <a:r>
              <a:rPr lang="en-US" altLang="ko-KR" sz="1200" dirty="0"/>
              <a:t> &lt;/div&gt;&lt;!-- /header --&gt; </a:t>
            </a:r>
          </a:p>
          <a:p>
            <a:r>
              <a:rPr lang="en-US" altLang="ko-KR" sz="1200" dirty="0"/>
              <a:t> &lt;div data-role="content"&gt; </a:t>
            </a:r>
          </a:p>
          <a:p>
            <a:r>
              <a:rPr lang="en-US" altLang="ko-KR" sz="1200" dirty="0"/>
              <a:t>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-grid-b"&gt; </a:t>
            </a:r>
          </a:p>
          <a:p>
            <a:r>
              <a:rPr lang="en-US" altLang="ko-KR" sz="1200" dirty="0"/>
              <a:t>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-block-a"&gt;Block A&lt;/div&gt; </a:t>
            </a:r>
          </a:p>
          <a:p>
            <a:r>
              <a:rPr lang="en-US" altLang="ko-KR" sz="1200" dirty="0"/>
              <a:t>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-block-b"&gt;Block B&lt;/div&gt; </a:t>
            </a:r>
          </a:p>
          <a:p>
            <a:r>
              <a:rPr lang="en-US" altLang="ko-KR" sz="1200" dirty="0"/>
              <a:t>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-block-c"&gt;Block C&lt;/div&gt; </a:t>
            </a:r>
          </a:p>
          <a:p>
            <a:r>
              <a:rPr lang="en-US" altLang="ko-KR" sz="1200" dirty="0"/>
              <a:t>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-block-a"&gt;Block A&lt;/div&gt; </a:t>
            </a:r>
          </a:p>
          <a:p>
            <a:r>
              <a:rPr lang="en-US" altLang="ko-KR" sz="1200" dirty="0"/>
              <a:t>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-block-b"&gt;Block B&lt;/div&gt; </a:t>
            </a:r>
          </a:p>
          <a:p>
            <a:r>
              <a:rPr lang="en-US" altLang="ko-KR" sz="1200" dirty="0"/>
              <a:t>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-block-c"&gt;Block C&lt;/div&gt; </a:t>
            </a:r>
          </a:p>
          <a:p>
            <a:r>
              <a:rPr lang="en-US" altLang="ko-KR" sz="1200" dirty="0"/>
              <a:t>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-block-a"&gt;Block A&lt;/div&gt; </a:t>
            </a:r>
          </a:p>
          <a:p>
            <a:r>
              <a:rPr lang="en-US" altLang="ko-KR" sz="1200" dirty="0"/>
              <a:t>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-block-b"&gt;Block B&lt;/div&gt; </a:t>
            </a:r>
          </a:p>
          <a:p>
            <a:r>
              <a:rPr lang="en-US" altLang="ko-KR" sz="1200" dirty="0"/>
              <a:t>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-block-c"&gt;Block C&lt;/div&gt; </a:t>
            </a:r>
          </a:p>
          <a:p>
            <a:r>
              <a:rPr lang="en-US" altLang="ko-KR" sz="1200" dirty="0"/>
              <a:t>&lt;/div&gt; </a:t>
            </a:r>
          </a:p>
          <a:p>
            <a:r>
              <a:rPr lang="en-US" altLang="ko-KR" sz="1200" dirty="0"/>
              <a:t>		 </a:t>
            </a:r>
          </a:p>
          <a:p>
            <a:r>
              <a:rPr lang="en-US" altLang="ko-KR" sz="1200" dirty="0"/>
              <a:t>   &lt;/div&gt;&lt;!-- /content --&gt; </a:t>
            </a:r>
          </a:p>
          <a:p>
            <a:r>
              <a:rPr lang="en-US" altLang="ko-KR" sz="1200" dirty="0"/>
              <a:t>   &lt;/div&gt;&lt;!-- /page --&gt; </a:t>
            </a:r>
          </a:p>
          <a:p>
            <a:r>
              <a:rPr lang="en-US" altLang="ko-KR" sz="1200" dirty="0"/>
              <a:t> &lt;/body&gt;  &lt;/html&gt;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08" y="671691"/>
            <a:ext cx="4493489" cy="57293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393" y="12076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Grid-block </a:t>
            </a:r>
            <a:r>
              <a:rPr lang="ko-KR" altLang="en-US" dirty="0"/>
              <a:t>실습예제</a:t>
            </a:r>
          </a:p>
        </p:txBody>
      </p:sp>
    </p:spTree>
    <p:extLst>
      <p:ext uri="{BB962C8B-B14F-4D97-AF65-F5344CB8AC3E}">
        <p14:creationId xmlns:p14="http://schemas.microsoft.com/office/powerpoint/2010/main" val="410632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7431" t="25674" r="36697" b="21436"/>
          <a:stretch/>
        </p:blipFill>
        <p:spPr>
          <a:xfrm>
            <a:off x="646980" y="461665"/>
            <a:ext cx="10946922" cy="60815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182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400" dirty="0"/>
              <a:t> </a:t>
            </a:r>
            <a:r>
              <a:rPr lang="en-US" altLang="ko-KR" sz="2400" dirty="0" err="1"/>
              <a:t>jQuerymobile</a:t>
            </a:r>
            <a:r>
              <a:rPr lang="ko-KR" altLang="en-US" sz="2400" dirty="0"/>
              <a:t>에서</a:t>
            </a:r>
            <a:r>
              <a:rPr lang="en-US" altLang="ko-KR" sz="2400" dirty="0"/>
              <a:t> </a:t>
            </a:r>
            <a:r>
              <a:rPr lang="ko-KR" altLang="en-US" sz="2400" dirty="0"/>
              <a:t>기본</a:t>
            </a:r>
            <a:r>
              <a:rPr lang="en-US" altLang="ko-KR" sz="2400" dirty="0"/>
              <a:t> </a:t>
            </a:r>
            <a:r>
              <a:rPr lang="ko-KR" altLang="en-US" sz="2400" dirty="0"/>
              <a:t>레이아웃의 형식</a:t>
            </a:r>
          </a:p>
        </p:txBody>
      </p:sp>
    </p:spTree>
    <p:extLst>
      <p:ext uri="{BB962C8B-B14F-4D97-AF65-F5344CB8AC3E}">
        <p14:creationId xmlns:p14="http://schemas.microsoft.com/office/powerpoint/2010/main" val="293855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666666"/>
                </a:solidFill>
              </a:rPr>
              <a:t>행으로 배치하기</a:t>
            </a:r>
            <a:r>
              <a:rPr lang="en-US" altLang="ko-KR" b="1" dirty="0">
                <a:solidFill>
                  <a:srgbClr val="666666"/>
                </a:solidFill>
              </a:rPr>
              <a:t>(</a:t>
            </a:r>
            <a:r>
              <a:rPr lang="en-US" altLang="ko-KR" dirty="0" err="1">
                <a:solidFill>
                  <a:prstClr val="black"/>
                </a:solidFill>
              </a:rPr>
              <a:t>ui</a:t>
            </a:r>
            <a:r>
              <a:rPr lang="en-US" altLang="ko-KR" dirty="0">
                <a:solidFill>
                  <a:prstClr val="black"/>
                </a:solidFill>
              </a:rPr>
              <a:t>-block-"</a:t>
            </a:r>
            <a:r>
              <a:rPr lang="ko-KR" altLang="en-US" dirty="0">
                <a:solidFill>
                  <a:prstClr val="black"/>
                </a:solidFill>
              </a:rPr>
              <a:t>을 반복</a:t>
            </a:r>
            <a:r>
              <a:rPr lang="en-US" altLang="ko-KR" dirty="0">
                <a:solidFill>
                  <a:prstClr val="black"/>
                </a:solidFill>
              </a:rPr>
              <a:t>) </a:t>
            </a:r>
            <a:r>
              <a:rPr lang="ko-KR" altLang="en-US" dirty="0">
                <a:solidFill>
                  <a:prstClr val="black"/>
                </a:solidFill>
              </a:rPr>
              <a:t>실습예제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4016" y="369332"/>
            <a:ext cx="7272808" cy="674030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&lt;!DOCTYPE html&gt;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&lt;html&gt;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&lt;head&gt;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&lt;title&gt;Page Title&lt;/title&gt;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&lt;meta name="viewport" content="width=device-width, initial-scale=1"&gt;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&lt;link </a:t>
            </a:r>
            <a:r>
              <a:rPr lang="en-US" altLang="ko-KR" sz="1200" dirty="0" err="1">
                <a:solidFill>
                  <a:prstClr val="black"/>
                </a:solidFill>
              </a:rPr>
              <a:t>rel</a:t>
            </a:r>
            <a:r>
              <a:rPr lang="en-US" altLang="ko-KR" sz="1200" dirty="0">
                <a:solidFill>
                  <a:prstClr val="black"/>
                </a:solidFill>
              </a:rPr>
              <a:t>="stylesheet" </a:t>
            </a:r>
            <a:r>
              <a:rPr lang="en-US" altLang="ko-KR" sz="1200" dirty="0" err="1">
                <a:solidFill>
                  <a:prstClr val="black"/>
                </a:solidFill>
              </a:rPr>
              <a:t>href</a:t>
            </a:r>
            <a:r>
              <a:rPr lang="en-US" altLang="ko-KR" sz="1200" dirty="0">
                <a:solidFill>
                  <a:prstClr val="black"/>
                </a:solidFill>
              </a:rPr>
              <a:t>="http://code.jquery.com/mobile/1.1.0/jquery.mobile-1.1.0.min.css" /&gt;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&lt;script </a:t>
            </a:r>
            <a:r>
              <a:rPr lang="en-US" altLang="ko-KR" sz="1200" dirty="0" err="1">
                <a:solidFill>
                  <a:prstClr val="black"/>
                </a:solidFill>
              </a:rPr>
              <a:t>src</a:t>
            </a:r>
            <a:r>
              <a:rPr lang="en-US" altLang="ko-KR" sz="1200" dirty="0">
                <a:solidFill>
                  <a:prstClr val="black"/>
                </a:solidFill>
              </a:rPr>
              <a:t>="http://code.jquery.com/jquery-1.7.1.min.js"&gt;&lt;/script&gt;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&lt;script </a:t>
            </a:r>
            <a:r>
              <a:rPr lang="en-US" altLang="ko-KR" sz="1200" dirty="0" err="1">
                <a:solidFill>
                  <a:prstClr val="black"/>
                </a:solidFill>
              </a:rPr>
              <a:t>src</a:t>
            </a:r>
            <a:r>
              <a:rPr lang="en-US" altLang="ko-KR" sz="1200" dirty="0">
                <a:solidFill>
                  <a:prstClr val="black"/>
                </a:solidFill>
              </a:rPr>
              <a:t>="http://code.jquery.com/mobile/1.1.0/jquery.mobile-1.1.0.min.js"&gt;&lt;/script&gt;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&lt;/head&gt;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&lt;body&gt;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&lt;!-- Start of second page 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&lt;div data-role="page" id="bar"&gt; 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&lt;div data-role="header"&gt;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&lt;h1&gt;Bar&lt;/h1&gt;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&lt;/div&gt;&lt;!-- /header 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&lt;div data-role="content"&gt;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&lt;div class="</a:t>
            </a:r>
            <a:r>
              <a:rPr lang="en-US" altLang="ko-KR" sz="1200" dirty="0" err="1">
                <a:solidFill>
                  <a:prstClr val="black"/>
                </a:solidFill>
              </a:rPr>
              <a:t>ui</a:t>
            </a:r>
            <a:r>
              <a:rPr lang="en-US" altLang="ko-KR" sz="1200" dirty="0">
                <a:solidFill>
                  <a:prstClr val="black"/>
                </a:solidFill>
              </a:rPr>
              <a:t>-grid-b"&gt;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            </a:t>
            </a:r>
            <a:r>
              <a:rPr lang="en-US" altLang="ko-KR" sz="1200" dirty="0">
                <a:solidFill>
                  <a:prstClr val="black"/>
                </a:solidFill>
              </a:rPr>
              <a:t>&lt;div class="</a:t>
            </a:r>
            <a:r>
              <a:rPr lang="en-US" altLang="ko-KR" sz="1200" dirty="0" err="1">
                <a:solidFill>
                  <a:prstClr val="black"/>
                </a:solidFill>
              </a:rPr>
              <a:t>ui</a:t>
            </a:r>
            <a:r>
              <a:rPr lang="en-US" altLang="ko-KR" sz="1200" dirty="0">
                <a:solidFill>
                  <a:prstClr val="black"/>
                </a:solidFill>
              </a:rPr>
              <a:t>-block-a"&gt;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    &lt;button type="submit" data-theme="a"&gt;Button A&lt;/button&gt;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&lt;/div&gt;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&lt;div class="</a:t>
            </a:r>
            <a:r>
              <a:rPr lang="en-US" altLang="ko-KR" sz="1200" dirty="0" err="1">
                <a:solidFill>
                  <a:prstClr val="black"/>
                </a:solidFill>
              </a:rPr>
              <a:t>ui</a:t>
            </a:r>
            <a:r>
              <a:rPr lang="en-US" altLang="ko-KR" sz="1200" dirty="0">
                <a:solidFill>
                  <a:prstClr val="black"/>
                </a:solidFill>
              </a:rPr>
              <a:t>-block-b"&gt;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    &lt;button type="submit" data-theme="b"&gt;Button B&lt;/button&gt;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&lt;/div&gt;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&lt;div class="</a:t>
            </a:r>
            <a:r>
              <a:rPr lang="en-US" altLang="ko-KR" sz="1200" dirty="0" err="1">
                <a:solidFill>
                  <a:prstClr val="black"/>
                </a:solidFill>
              </a:rPr>
              <a:t>ui</a:t>
            </a:r>
            <a:r>
              <a:rPr lang="en-US" altLang="ko-KR" sz="1200" dirty="0">
                <a:solidFill>
                  <a:prstClr val="black"/>
                </a:solidFill>
              </a:rPr>
              <a:t>-block-c"&gt;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    &lt;button type="submit" data-theme="c"&gt;Button C&lt;/button&gt;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&lt;/div&gt;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           </a:t>
            </a:r>
            <a:r>
              <a:rPr lang="en-US" altLang="ko-KR" sz="1200" dirty="0">
                <a:solidFill>
                  <a:prstClr val="black"/>
                </a:solidFill>
              </a:rPr>
              <a:t> &lt;div class="</a:t>
            </a:r>
            <a:r>
              <a:rPr lang="en-US" altLang="ko-KR" sz="1200" dirty="0" err="1">
                <a:solidFill>
                  <a:prstClr val="black"/>
                </a:solidFill>
              </a:rPr>
              <a:t>ui</a:t>
            </a:r>
            <a:r>
              <a:rPr lang="en-US" altLang="ko-KR" sz="1200" dirty="0">
                <a:solidFill>
                  <a:prstClr val="black"/>
                </a:solidFill>
              </a:rPr>
              <a:t>-block-a"&gt;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    &lt;button type="submit" data-theme="a"&gt;Button A&lt;/button&gt;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&lt;/div&gt;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&lt;div class="</a:t>
            </a:r>
            <a:r>
              <a:rPr lang="en-US" altLang="ko-KR" sz="1200" dirty="0" err="1">
                <a:solidFill>
                  <a:prstClr val="black"/>
                </a:solidFill>
              </a:rPr>
              <a:t>ui</a:t>
            </a:r>
            <a:r>
              <a:rPr lang="en-US" altLang="ko-KR" sz="1200" dirty="0">
                <a:solidFill>
                  <a:prstClr val="black"/>
                </a:solidFill>
              </a:rPr>
              <a:t>-block-b"&gt;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    &lt;button type="submit" data-theme="b"&gt;Button B&lt;/button&gt;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&lt;/div&gt;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&lt;div class="</a:t>
            </a:r>
            <a:r>
              <a:rPr lang="en-US" altLang="ko-KR" sz="1200" dirty="0" err="1">
                <a:solidFill>
                  <a:prstClr val="black"/>
                </a:solidFill>
              </a:rPr>
              <a:t>ui</a:t>
            </a:r>
            <a:r>
              <a:rPr lang="en-US" altLang="ko-KR" sz="1200" dirty="0">
                <a:solidFill>
                  <a:prstClr val="black"/>
                </a:solidFill>
              </a:rPr>
              <a:t>-block-c"&gt;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    &lt;button type="submit" data-theme="c"&gt;Button C&lt;/button&gt;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    &lt;/div&gt;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60840" y="369332"/>
            <a:ext cx="2364795" cy="193899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 &lt;/div&gt;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&lt;!-- /grid-b 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&lt;/div&gt;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&lt;!-- /content 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&lt;div data-role="footer"&gt;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    &lt;h4&gt;Page Footer&lt;/h4&gt;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    &lt;/div&gt;&lt;!-- /footer 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&lt;/div&gt;&lt;!-- /page --&gt;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&lt;/body&gt;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&lt;/html&gt;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001" y="2369502"/>
            <a:ext cx="3319982" cy="46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8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6623" y="369332"/>
            <a:ext cx="108873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prstClr val="black"/>
                </a:solidFill>
              </a:rPr>
              <a:t>클래스 </a:t>
            </a:r>
            <a:r>
              <a:rPr lang="en-US" altLang="ko-KR" sz="1600" dirty="0" err="1">
                <a:solidFill>
                  <a:prstClr val="black"/>
                </a:solidFill>
              </a:rPr>
              <a:t>ui</a:t>
            </a:r>
            <a:r>
              <a:rPr lang="en-US" altLang="ko-KR" sz="1600" dirty="0">
                <a:solidFill>
                  <a:prstClr val="black"/>
                </a:solidFill>
              </a:rPr>
              <a:t>-bar </a:t>
            </a:r>
            <a:r>
              <a:rPr lang="ko-KR" altLang="en-US" sz="1600" dirty="0">
                <a:solidFill>
                  <a:prstClr val="black"/>
                </a:solidFill>
              </a:rPr>
              <a:t>는 한 섹션의 타이틀을 </a:t>
            </a:r>
            <a:r>
              <a:rPr lang="ko-KR" altLang="en-US" sz="1600" dirty="0" err="1">
                <a:solidFill>
                  <a:prstClr val="black"/>
                </a:solidFill>
              </a:rPr>
              <a:t>나타낼때</a:t>
            </a:r>
            <a:r>
              <a:rPr lang="ko-KR" altLang="en-US" sz="1600" dirty="0">
                <a:solidFill>
                  <a:prstClr val="black"/>
                </a:solidFill>
              </a:rPr>
              <a:t> 주로 사용하며 바 형태의 모양을 만들어 준다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sz="1600" dirty="0" err="1">
                <a:solidFill>
                  <a:prstClr val="black"/>
                </a:solidFill>
              </a:rPr>
              <a:t>ui</a:t>
            </a:r>
            <a:r>
              <a:rPr lang="en-US" altLang="ko-KR" sz="1600" dirty="0">
                <a:solidFill>
                  <a:prstClr val="black"/>
                </a:solidFill>
              </a:rPr>
              <a:t>-bar-a, </a:t>
            </a:r>
            <a:r>
              <a:rPr lang="en-US" altLang="ko-KR" sz="1600" dirty="0" err="1">
                <a:solidFill>
                  <a:prstClr val="black"/>
                </a:solidFill>
              </a:rPr>
              <a:t>ui</a:t>
            </a:r>
            <a:r>
              <a:rPr lang="en-US" altLang="ko-KR" sz="1600" dirty="0">
                <a:solidFill>
                  <a:prstClr val="black"/>
                </a:solidFill>
              </a:rPr>
              <a:t>-bar-b</a:t>
            </a:r>
            <a:r>
              <a:rPr lang="ko-KR" altLang="en-US" sz="1600" dirty="0">
                <a:solidFill>
                  <a:prstClr val="black"/>
                </a:solidFill>
              </a:rPr>
              <a:t>는 테마를 선택해준다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sz="1600" dirty="0" err="1">
                <a:solidFill>
                  <a:prstClr val="black"/>
                </a:solidFill>
              </a:rPr>
              <a:t>ui</a:t>
            </a:r>
            <a:r>
              <a:rPr lang="en-US" altLang="ko-KR" sz="1600" dirty="0">
                <a:solidFill>
                  <a:prstClr val="black"/>
                </a:solidFill>
              </a:rPr>
              <a:t>-bar-a : </a:t>
            </a:r>
            <a:r>
              <a:rPr lang="ko-KR" altLang="en-US" sz="1600" dirty="0">
                <a:solidFill>
                  <a:prstClr val="black"/>
                </a:solidFill>
              </a:rPr>
              <a:t>회색 배경에 검정색 글자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sz="1600" dirty="0" err="1">
                <a:solidFill>
                  <a:prstClr val="black"/>
                </a:solidFill>
              </a:rPr>
              <a:t>ui</a:t>
            </a:r>
            <a:r>
              <a:rPr lang="en-US" altLang="ko-KR" sz="1600" dirty="0">
                <a:solidFill>
                  <a:prstClr val="black"/>
                </a:solidFill>
              </a:rPr>
              <a:t>-bar-b : </a:t>
            </a:r>
            <a:r>
              <a:rPr lang="ko-KR" altLang="en-US" sz="1600" dirty="0">
                <a:solidFill>
                  <a:prstClr val="black"/>
                </a:solidFill>
              </a:rPr>
              <a:t>검정색 배경에 흰색 글자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867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클래스 </a:t>
            </a:r>
            <a:r>
              <a:rPr lang="en-US" altLang="ko-KR" dirty="0" err="1"/>
              <a:t>ui</a:t>
            </a:r>
            <a:r>
              <a:rPr lang="en-US" altLang="ko-KR" dirty="0"/>
              <a:t>-bar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736" y="1863305"/>
            <a:ext cx="2924520" cy="464101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5132" y="1446550"/>
            <a:ext cx="7165675" cy="563231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&lt;html&gt;&lt;head&gt; </a:t>
            </a:r>
          </a:p>
          <a:p>
            <a:r>
              <a:rPr lang="en-US" altLang="ko-KR" sz="1200" dirty="0"/>
              <a:t>&lt;title&gt;My Page&lt;/title&gt; </a:t>
            </a:r>
          </a:p>
          <a:p>
            <a:r>
              <a:rPr lang="en-US" altLang="ko-KR" sz="1200" dirty="0"/>
              <a:t>&lt;meta name="viewport" content="width=device-width, initial-scale=1"&gt; 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="http://code.jquery.com/mobile/1.1.0/jquery.mobile-1.1.0.min.css" /&gt; </a:t>
            </a:r>
          </a:p>
          <a:p>
            <a:r>
              <a:rPr lang="en-US" altLang="ko-KR" sz="1200" dirty="0"/>
              <a:t>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="https://ajax.googleapis.com/ajax/libs/</a:t>
            </a:r>
            <a:r>
              <a:rPr lang="en-US" altLang="ko-KR" sz="1200" dirty="0" err="1"/>
              <a:t>jquery</a:t>
            </a:r>
            <a:r>
              <a:rPr lang="en-US" altLang="ko-KR" sz="1200" dirty="0"/>
              <a:t>/1.7.2/jquery.min.js"&gt;&lt;/script&gt; </a:t>
            </a:r>
          </a:p>
          <a:p>
            <a:r>
              <a:rPr lang="en-US" altLang="ko-KR" sz="1200" dirty="0"/>
              <a:t>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="http://code.jquery.com/mobile/1.1.0/jquery.mobile-1.1.0.min.js"&gt;&lt;/script&gt; </a:t>
            </a:r>
          </a:p>
          <a:p>
            <a:r>
              <a:rPr lang="en-US" altLang="ko-KR" sz="1200" dirty="0"/>
              <a:t>&lt;/head&gt; </a:t>
            </a:r>
          </a:p>
          <a:p>
            <a:r>
              <a:rPr lang="en-US" altLang="ko-KR" sz="1200" dirty="0"/>
              <a:t>&lt;body&gt; </a:t>
            </a:r>
          </a:p>
          <a:p>
            <a:r>
              <a:rPr lang="en-US" altLang="ko-KR" sz="1200" dirty="0"/>
              <a:t>&lt;div data-role="page" id="page1"&gt; </a:t>
            </a:r>
          </a:p>
          <a:p>
            <a:r>
              <a:rPr lang="en-US" altLang="ko-KR" sz="1200" dirty="0"/>
              <a:t>&lt;div data-role="header"&gt; </a:t>
            </a:r>
          </a:p>
          <a:p>
            <a:r>
              <a:rPr lang="en-US" altLang="ko-KR" sz="1200" dirty="0"/>
              <a:t>&lt;h1&gt;My Title&lt;/h1&gt; &lt;/div&gt;</a:t>
            </a:r>
          </a:p>
          <a:p>
            <a:r>
              <a:rPr lang="en-US" altLang="ko-KR" sz="1200" dirty="0"/>
              <a:t>&lt;div data-role="content"&gt; </a:t>
            </a:r>
          </a:p>
          <a:p>
            <a:r>
              <a:rPr lang="en-US" altLang="ko-KR" sz="1200" dirty="0"/>
              <a:t>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-grid-e"&gt;</a:t>
            </a:r>
          </a:p>
          <a:p>
            <a:r>
              <a:rPr lang="en-US" altLang="ko-KR" sz="1200" dirty="0"/>
              <a:t>          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-block-a"&gt;&lt;div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-bar-a"&gt;</a:t>
            </a:r>
            <a:r>
              <a:rPr lang="ko-KR" altLang="en-US" sz="1200" dirty="0" err="1"/>
              <a:t>블럭</a:t>
            </a:r>
            <a:r>
              <a:rPr lang="en-US" altLang="ko-KR" sz="1200" dirty="0"/>
              <a:t>1&lt;/div&gt;&lt;/div&gt;</a:t>
            </a:r>
          </a:p>
          <a:p>
            <a:r>
              <a:rPr lang="en-US" altLang="ko-KR" sz="1200" dirty="0"/>
              <a:t>      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-block-b"&gt;&lt;div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-bar-b"&gt;</a:t>
            </a:r>
            <a:r>
              <a:rPr lang="ko-KR" altLang="en-US" sz="1200" dirty="0" err="1"/>
              <a:t>블럭</a:t>
            </a:r>
            <a:r>
              <a:rPr lang="en-US" altLang="ko-KR" sz="1200" dirty="0"/>
              <a:t>2&lt;/div&gt;&lt;/div&gt;</a:t>
            </a:r>
          </a:p>
          <a:p>
            <a:r>
              <a:rPr lang="en-US" altLang="ko-KR" sz="1200" dirty="0"/>
              <a:t>      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-block-c"&gt;&lt;div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-bar-c"&gt;</a:t>
            </a:r>
            <a:r>
              <a:rPr lang="ko-KR" altLang="en-US" sz="1200" dirty="0" err="1"/>
              <a:t>블럭</a:t>
            </a:r>
            <a:r>
              <a:rPr lang="en-US" altLang="ko-KR" sz="1200" dirty="0"/>
              <a:t>3&lt;/div&gt;&lt;/div&gt;</a:t>
            </a:r>
          </a:p>
          <a:p>
            <a:r>
              <a:rPr lang="en-US" altLang="ko-KR" sz="1200" dirty="0"/>
              <a:t>      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-block-d"&gt;&lt;div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-bar-d"&gt;</a:t>
            </a:r>
            <a:r>
              <a:rPr lang="ko-KR" altLang="en-US" sz="1200" dirty="0" err="1"/>
              <a:t>블럭</a:t>
            </a:r>
            <a:r>
              <a:rPr lang="en-US" altLang="ko-KR" sz="1200" dirty="0"/>
              <a:t>4&lt;/div&gt;&lt;/div&gt;</a:t>
            </a:r>
          </a:p>
          <a:p>
            <a:r>
              <a:rPr lang="en-US" altLang="ko-KR" sz="1200" dirty="0"/>
              <a:t>         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-block-e"&gt;&lt;div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-bar-e"&gt;</a:t>
            </a:r>
            <a:r>
              <a:rPr lang="ko-KR" altLang="en-US" sz="1200" dirty="0" err="1"/>
              <a:t>블럭</a:t>
            </a:r>
            <a:r>
              <a:rPr lang="en-US" altLang="ko-KR" sz="1200" dirty="0"/>
              <a:t>5&lt;/div&gt;&lt;/div&gt;</a:t>
            </a:r>
          </a:p>
          <a:p>
            <a:r>
              <a:rPr lang="en-US" altLang="ko-KR" sz="1200" dirty="0"/>
              <a:t>   &lt;/div&gt;</a:t>
            </a:r>
          </a:p>
          <a:p>
            <a:r>
              <a:rPr lang="en-US" altLang="ko-KR" sz="1200" dirty="0"/>
              <a:t> &lt;/div&gt;</a:t>
            </a:r>
          </a:p>
          <a:p>
            <a:r>
              <a:rPr lang="en-US" altLang="ko-KR" sz="1200" dirty="0"/>
              <a:t>&lt;div data-role="footer"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-bar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-grid-b" data-position="fixed"&gt;</a:t>
            </a:r>
          </a:p>
          <a:p>
            <a:r>
              <a:rPr lang="en-US" altLang="ko-KR" sz="1200" dirty="0"/>
              <a:t>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-grid-c"&gt;</a:t>
            </a:r>
          </a:p>
          <a:p>
            <a:r>
              <a:rPr lang="en-US" altLang="ko-KR" sz="1200" dirty="0"/>
              <a:t>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-block-a"&gt;&lt;a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="#" data-role="button"&gt;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1&lt;/a&gt;&lt;/div&gt;</a:t>
            </a:r>
          </a:p>
          <a:p>
            <a:r>
              <a:rPr lang="en-US" altLang="ko-KR" sz="1200" dirty="0"/>
              <a:t>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-block-b"&gt;&lt;a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="#" data-role="button"&gt;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2&lt;/a&gt;&lt;/div&gt;</a:t>
            </a:r>
          </a:p>
          <a:p>
            <a:r>
              <a:rPr lang="en-US" altLang="ko-KR" sz="1200" dirty="0"/>
              <a:t>  &lt;div class="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-block-c"&gt;&lt;a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="#" data-role="button"&gt;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3&lt;/a&gt;&lt;/div&gt;</a:t>
            </a:r>
          </a:p>
          <a:p>
            <a:r>
              <a:rPr lang="en-US" altLang="ko-KR" sz="1200" dirty="0"/>
              <a:t>  &lt;/div&gt;</a:t>
            </a:r>
          </a:p>
          <a:p>
            <a:r>
              <a:rPr lang="en-US" altLang="ko-KR" sz="1200" dirty="0"/>
              <a:t>&lt;/div&gt;&lt;/div&gt;&lt;/body&gt; &lt;/html&gt;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3850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33914" y="-64522"/>
            <a:ext cx="3523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Collapsible Header </a:t>
            </a:r>
            <a:r>
              <a:rPr lang="ko-KR" altLang="en-US" dirty="0">
                <a:solidFill>
                  <a:prstClr val="black"/>
                </a:solidFill>
              </a:rPr>
              <a:t>실습예제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747" y="531792"/>
            <a:ext cx="7114366" cy="563231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    &lt;head&gt;</a:t>
            </a:r>
          </a:p>
          <a:p>
            <a:r>
              <a:rPr lang="en-US" altLang="ko-KR" sz="1200" dirty="0"/>
              <a:t>    &lt;title&gt;Page Title&lt;/title&gt;</a:t>
            </a:r>
          </a:p>
          <a:p>
            <a:r>
              <a:rPr lang="en-US" altLang="ko-KR" sz="1200" dirty="0"/>
              <a:t>    &lt;meta name="viewport" content="width=device-width, initial-scale=1"&gt;</a:t>
            </a:r>
          </a:p>
          <a:p>
            <a:r>
              <a:rPr lang="en-US" altLang="ko-KR" sz="1200" dirty="0"/>
              <a:t>    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="http://code.jquery.com/mobile/1.1.0/jquery.mobile-1.1.0.min.css" /&gt;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="http://code.jquery.com/jquery-1.7.1.min.js"&gt;&lt;/script&gt;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="http://code.jquery.com/mobile/1.1.0/jquery.mobile-1.1.0.min.js"&gt;&lt;/script&gt;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&lt;!-- Start of second page --&gt;</a:t>
            </a:r>
          </a:p>
          <a:p>
            <a:r>
              <a:rPr lang="en-US" altLang="ko-KR" sz="1200" dirty="0"/>
              <a:t>&lt;div data-role="page" id="bar"&gt;</a:t>
            </a:r>
          </a:p>
          <a:p>
            <a:r>
              <a:rPr lang="en-US" altLang="ko-KR" sz="1200" dirty="0"/>
              <a:t>    &lt;div data-role="header"&gt;</a:t>
            </a:r>
          </a:p>
          <a:p>
            <a:r>
              <a:rPr lang="en-US" altLang="ko-KR" sz="1200" dirty="0"/>
              <a:t>        &lt;h1&gt;Bar-Collapsible Header&lt;/h1&gt;</a:t>
            </a:r>
          </a:p>
          <a:p>
            <a:r>
              <a:rPr lang="en-US" altLang="ko-KR" sz="1200" dirty="0"/>
              <a:t>    &lt;/div&gt;</a:t>
            </a:r>
          </a:p>
          <a:p>
            <a:r>
              <a:rPr lang="en-US" altLang="ko-KR" sz="1200" dirty="0"/>
              <a:t>    &lt;!-- /header --&gt;</a:t>
            </a:r>
          </a:p>
          <a:p>
            <a:r>
              <a:rPr lang="en-US" altLang="ko-KR" sz="1200" dirty="0"/>
              <a:t>    &lt;div data-role="content"&gt;</a:t>
            </a:r>
          </a:p>
          <a:p>
            <a:r>
              <a:rPr lang="en-US" altLang="ko-KR" sz="1200" b="1" dirty="0"/>
              <a:t>        &lt;div data-role="collapsible" data-theme="b" data-content-theme="b"&gt;</a:t>
            </a:r>
            <a:endParaRPr lang="en-US" altLang="ko-KR" sz="1200" dirty="0"/>
          </a:p>
          <a:p>
            <a:r>
              <a:rPr lang="en-US" altLang="ko-KR" sz="1200" dirty="0"/>
              <a:t>            &lt;h3&gt;</a:t>
            </a:r>
            <a:r>
              <a:rPr lang="ko-KR" altLang="en-US" sz="1200" dirty="0"/>
              <a:t>저는 헤더입니다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            &lt;p&gt;Collapsible Header</a:t>
            </a:r>
            <a:r>
              <a:rPr lang="ko-KR" altLang="en-US" sz="1200" dirty="0"/>
              <a:t>는 기본적으로 숨겨져 있지만</a:t>
            </a:r>
            <a:r>
              <a:rPr lang="en-US" altLang="ko-KR" sz="1200" dirty="0"/>
              <a:t>, + </a:t>
            </a:r>
            <a:r>
              <a:rPr lang="ko-KR" altLang="en-US" sz="1200" dirty="0"/>
              <a:t>버튼을 누르면</a:t>
            </a:r>
            <a:r>
              <a:rPr lang="en-US" altLang="ko-KR" sz="1200" dirty="0"/>
              <a:t>, </a:t>
            </a:r>
            <a:r>
              <a:rPr lang="ko-KR" altLang="en-US" sz="1200" dirty="0"/>
              <a:t>아래로 커집니다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        &lt;/div&gt;</a:t>
            </a:r>
            <a:endParaRPr lang="en-US" altLang="ko-KR" sz="1200" dirty="0"/>
          </a:p>
          <a:p>
            <a:r>
              <a:rPr lang="en-US" altLang="ko-KR" sz="1200" dirty="0"/>
              <a:t>    &lt;/div&gt;</a:t>
            </a:r>
          </a:p>
          <a:p>
            <a:r>
              <a:rPr lang="en-US" altLang="ko-KR" sz="1200" dirty="0"/>
              <a:t>    &lt;!-- /content --&gt;</a:t>
            </a:r>
          </a:p>
          <a:p>
            <a:r>
              <a:rPr lang="en-US" altLang="ko-KR" sz="1200" dirty="0"/>
              <a:t>    &lt;div data-role="footer"&gt;</a:t>
            </a:r>
          </a:p>
          <a:p>
            <a:r>
              <a:rPr lang="en-US" altLang="ko-KR" sz="1200" dirty="0"/>
              <a:t>        &lt;h4&gt;Page Footer&lt;/h4&gt;</a:t>
            </a:r>
          </a:p>
          <a:p>
            <a:r>
              <a:rPr lang="en-US" altLang="ko-KR" sz="1200" dirty="0"/>
              <a:t>    &lt;/div&gt;&lt;!-- /footer --&gt;</a:t>
            </a:r>
          </a:p>
          <a:p>
            <a:r>
              <a:rPr lang="en-US" altLang="ko-KR" sz="1200" dirty="0"/>
              <a:t>&lt;/div&gt;&lt;!-- /page --&gt;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35" y="0"/>
            <a:ext cx="3488652" cy="44512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860" y="2102668"/>
            <a:ext cx="3548880" cy="49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4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3082" y="8626"/>
            <a:ext cx="6357009" cy="465827"/>
          </a:xfrm>
        </p:spPr>
        <p:txBody>
          <a:bodyPr>
            <a:noAutofit/>
          </a:bodyPr>
          <a:lstStyle/>
          <a:p>
            <a:r>
              <a:rPr lang="ko-KR" altLang="en-US" sz="2000" b="0" dirty="0" err="1"/>
              <a:t>그리드</a:t>
            </a:r>
            <a:r>
              <a:rPr lang="ko-KR" altLang="en-US" sz="2000" b="0" dirty="0"/>
              <a:t> 레이아웃을 이용한 이미지 목록과 이벤트 처리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3" t="22304" r="69165" b="69412"/>
          <a:stretch/>
        </p:blipFill>
        <p:spPr bwMode="auto">
          <a:xfrm>
            <a:off x="0" y="0"/>
            <a:ext cx="863969" cy="53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63969" y="483080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2</a:t>
            </a:r>
            <a:r>
              <a:rPr lang="ko-KR" altLang="en-US" dirty="0">
                <a:solidFill>
                  <a:prstClr val="black"/>
                </a:solidFill>
              </a:rPr>
              <a:t>행 </a:t>
            </a:r>
            <a:r>
              <a:rPr lang="en-US" altLang="ko-KR" dirty="0">
                <a:solidFill>
                  <a:prstClr val="black"/>
                </a:solidFill>
              </a:rPr>
              <a:t>3</a:t>
            </a:r>
            <a:r>
              <a:rPr lang="ko-KR" altLang="en-US" dirty="0">
                <a:solidFill>
                  <a:prstClr val="black"/>
                </a:solidFill>
              </a:rPr>
              <a:t>열의 </a:t>
            </a:r>
            <a:r>
              <a:rPr lang="ko-KR" altLang="en-US" dirty="0" err="1">
                <a:solidFill>
                  <a:prstClr val="black"/>
                </a:solidFill>
              </a:rPr>
              <a:t>그리드</a:t>
            </a:r>
            <a:r>
              <a:rPr lang="ko-KR" altLang="en-US" dirty="0">
                <a:solidFill>
                  <a:prstClr val="black"/>
                </a:solidFill>
              </a:rPr>
              <a:t> 레이아웃에 대해 이미지를 출력 예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prstClr val="black"/>
                </a:solidFill>
              </a:rPr>
              <a:t>각 이미지를 클릭하면 이미지가 사라지고 다시 클릭하면 이미지가 나타남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prstClr val="black"/>
                </a:solidFill>
              </a:rPr>
              <a:t>간단한 게임 등에 응용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0" t="25065" r="19859" b="23160"/>
          <a:stretch/>
        </p:blipFill>
        <p:spPr bwMode="auto">
          <a:xfrm>
            <a:off x="1306252" y="1415037"/>
            <a:ext cx="8001650" cy="519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772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55" y="0"/>
            <a:ext cx="4091796" cy="290807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b="0" dirty="0" err="1"/>
              <a:t>그리드</a:t>
            </a:r>
            <a:r>
              <a:rPr lang="ko-KR" altLang="en-US" sz="2000" b="0" dirty="0"/>
              <a:t> 레이아웃의 예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21983" r="18635" b="47404"/>
          <a:stretch/>
        </p:blipFill>
        <p:spPr bwMode="auto">
          <a:xfrm>
            <a:off x="484919" y="950945"/>
            <a:ext cx="10198009" cy="400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5548" y="43621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prstClr val="black"/>
                </a:solidFill>
              </a:rPr>
              <a:t>2</a:t>
            </a:r>
            <a:r>
              <a:rPr lang="ko-KR" altLang="en-US" dirty="0">
                <a:solidFill>
                  <a:prstClr val="black"/>
                </a:solidFill>
              </a:rPr>
              <a:t>행 </a:t>
            </a:r>
            <a:r>
              <a:rPr lang="en-US" altLang="ko-KR" dirty="0">
                <a:solidFill>
                  <a:prstClr val="black"/>
                </a:solidFill>
              </a:rPr>
              <a:t>3</a:t>
            </a:r>
            <a:r>
              <a:rPr lang="ko-KR" altLang="en-US" dirty="0">
                <a:solidFill>
                  <a:prstClr val="black"/>
                </a:solidFill>
              </a:rPr>
              <a:t>열의 </a:t>
            </a:r>
            <a:r>
              <a:rPr lang="ko-KR" altLang="en-US" dirty="0" err="1">
                <a:solidFill>
                  <a:prstClr val="black"/>
                </a:solidFill>
              </a:rPr>
              <a:t>그리드</a:t>
            </a:r>
            <a:r>
              <a:rPr lang="ko-KR" altLang="en-US" dirty="0">
                <a:solidFill>
                  <a:prstClr val="black"/>
                </a:solidFill>
              </a:rPr>
              <a:t> 레이아웃 </a:t>
            </a:r>
          </a:p>
        </p:txBody>
      </p:sp>
    </p:spTree>
    <p:extLst>
      <p:ext uri="{BB962C8B-B14F-4D97-AF65-F5344CB8AC3E}">
        <p14:creationId xmlns:p14="http://schemas.microsoft.com/office/powerpoint/2010/main" val="1315177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5442"/>
            <a:ext cx="1650521" cy="191558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b="0" dirty="0"/>
              <a:t>실습예제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56199" y="685802"/>
            <a:ext cx="9346926" cy="5766755"/>
            <a:chOff x="642463" y="685803"/>
            <a:chExt cx="7701905" cy="4789388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3" t="13765" r="16647" b="73713"/>
            <a:stretch/>
          </p:blipFill>
          <p:spPr bwMode="auto">
            <a:xfrm>
              <a:off x="825260" y="685803"/>
              <a:ext cx="7519108" cy="1096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3" t="68994" r="16647" b="7957"/>
            <a:stretch/>
          </p:blipFill>
          <p:spPr bwMode="auto">
            <a:xfrm>
              <a:off x="642463" y="1782152"/>
              <a:ext cx="7519108" cy="2018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1" t="19518" r="16494" b="62813"/>
            <a:stretch/>
          </p:blipFill>
          <p:spPr bwMode="auto">
            <a:xfrm>
              <a:off x="912389" y="3928203"/>
              <a:ext cx="7249182" cy="154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3976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135" y="74604"/>
            <a:ext cx="1176068" cy="675894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b="0" dirty="0"/>
              <a:t>계속</a:t>
            </a:r>
            <a:endParaRPr lang="ko-KR" altLang="en-US" sz="2000" b="0" dirty="0"/>
          </a:p>
        </p:txBody>
      </p:sp>
      <p:grpSp>
        <p:nvGrpSpPr>
          <p:cNvPr id="3" name="그룹 2"/>
          <p:cNvGrpSpPr/>
          <p:nvPr/>
        </p:nvGrpSpPr>
        <p:grpSpPr>
          <a:xfrm>
            <a:off x="2972614" y="74604"/>
            <a:ext cx="7357152" cy="6694260"/>
            <a:chOff x="2972614" y="74604"/>
            <a:chExt cx="7357152" cy="6694260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11" t="19107" r="16036" b="42062"/>
            <a:stretch/>
          </p:blipFill>
          <p:spPr bwMode="auto">
            <a:xfrm>
              <a:off x="2972614" y="74604"/>
              <a:ext cx="7357152" cy="3399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8" t="20055" r="18647" b="42141"/>
            <a:stretch/>
          </p:blipFill>
          <p:spPr bwMode="auto">
            <a:xfrm>
              <a:off x="3059616" y="3458980"/>
              <a:ext cx="7230364" cy="3309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0983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1758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2</a:t>
            </a:r>
            <a:r>
              <a:rPr lang="ko-KR" altLang="en-US" dirty="0"/>
              <a:t>행</a:t>
            </a:r>
            <a:r>
              <a:rPr lang="en-US" altLang="ko-KR" dirty="0"/>
              <a:t>3</a:t>
            </a:r>
            <a:r>
              <a:rPr lang="ko-KR" altLang="en-US" dirty="0"/>
              <a:t>열의 그림 뒤집기 실습예제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81" y="1056204"/>
            <a:ext cx="3479180" cy="4921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089" y="86264"/>
            <a:ext cx="2707430" cy="383012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1009291" y="957532"/>
            <a:ext cx="7366958" cy="15268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009291" y="1148950"/>
            <a:ext cx="7435969" cy="15775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275" y="2675826"/>
            <a:ext cx="2702803" cy="3823583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3122762" y="2577154"/>
            <a:ext cx="3683480" cy="1097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3062378" y="2726488"/>
            <a:ext cx="3657599" cy="10626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202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46051" y="0"/>
            <a:ext cx="9834115" cy="720197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&lt;!DOCTYPE HTML&gt;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&lt;%@ page </a:t>
            </a:r>
            <a:r>
              <a:rPr lang="en-US" altLang="ko-KR" sz="1400" dirty="0" err="1">
                <a:solidFill>
                  <a:prstClr val="black"/>
                </a:solidFill>
              </a:rPr>
              <a:t>contentType</a:t>
            </a:r>
            <a:r>
              <a:rPr lang="en-US" altLang="ko-KR" sz="1400" dirty="0">
                <a:solidFill>
                  <a:prstClr val="black"/>
                </a:solidFill>
              </a:rPr>
              <a:t>="text/</a:t>
            </a:r>
            <a:r>
              <a:rPr lang="en-US" altLang="ko-KR" sz="1400" dirty="0" err="1">
                <a:solidFill>
                  <a:prstClr val="black"/>
                </a:solidFill>
              </a:rPr>
              <a:t>html;charset</a:t>
            </a:r>
            <a:r>
              <a:rPr lang="en-US" altLang="ko-KR" sz="1400" dirty="0">
                <a:solidFill>
                  <a:prstClr val="black"/>
                </a:solidFill>
              </a:rPr>
              <a:t>=</a:t>
            </a:r>
            <a:r>
              <a:rPr lang="en-US" altLang="ko-KR" sz="1400" dirty="0" err="1">
                <a:solidFill>
                  <a:prstClr val="black"/>
                </a:solidFill>
              </a:rPr>
              <a:t>euc-kr</a:t>
            </a:r>
            <a:r>
              <a:rPr lang="en-US" altLang="ko-KR" sz="1400" dirty="0">
                <a:solidFill>
                  <a:prstClr val="black"/>
                </a:solidFill>
              </a:rPr>
              <a:t>"%&gt;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&lt;html&gt;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&lt;head&gt;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&lt;title&gt;JSP World&lt;/title&gt;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&lt;meta name="viewport" content="width=device-width, initial-scale=1"&gt;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&lt;%@ include file="../../include/jQueryMobile.inc" %&gt;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&lt;script type="text/</a:t>
            </a:r>
            <a:r>
              <a:rPr lang="en-US" altLang="ko-KR" sz="1400" dirty="0" err="1">
                <a:solidFill>
                  <a:prstClr val="black"/>
                </a:solidFill>
              </a:rPr>
              <a:t>javascript</a:t>
            </a:r>
            <a:r>
              <a:rPr lang="en-US" altLang="ko-KR" sz="1400" dirty="0">
                <a:solidFill>
                  <a:prstClr val="black"/>
                </a:solidFill>
              </a:rPr>
              <a:t>"&gt;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// </a:t>
            </a:r>
            <a:r>
              <a:rPr lang="ko-KR" altLang="en-US" sz="1400" dirty="0" err="1">
                <a:solidFill>
                  <a:prstClr val="black"/>
                </a:solidFill>
              </a:rPr>
              <a:t>웹문서</a:t>
            </a:r>
            <a:r>
              <a:rPr lang="ko-KR" altLang="en-US" sz="1400" dirty="0">
                <a:solidFill>
                  <a:prstClr val="black"/>
                </a:solidFill>
              </a:rPr>
              <a:t> 로딩이 완료된 후에 실행할 함수 정의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$(function() {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// HTML DOM Tree </a:t>
            </a:r>
            <a:r>
              <a:rPr lang="ko-KR" altLang="en-US" sz="1400" dirty="0">
                <a:solidFill>
                  <a:prstClr val="black"/>
                </a:solidFill>
              </a:rPr>
              <a:t>구조에 따라 </a:t>
            </a:r>
            <a:r>
              <a:rPr lang="en-US" altLang="ko-KR" sz="1400" dirty="0">
                <a:solidFill>
                  <a:prstClr val="black"/>
                </a:solidFill>
              </a:rPr>
              <a:t>&lt;div&gt;, &lt;div&gt;, &lt;div&gt; </a:t>
            </a:r>
            <a:r>
              <a:rPr lang="ko-KR" altLang="en-US" sz="1400" dirty="0" err="1">
                <a:solidFill>
                  <a:prstClr val="black"/>
                </a:solidFill>
              </a:rPr>
              <a:t>엘리먼트가</a:t>
            </a:r>
            <a:r>
              <a:rPr lang="ko-KR" altLang="en-US" sz="1400" dirty="0">
                <a:solidFill>
                  <a:prstClr val="black"/>
                </a:solidFill>
              </a:rPr>
              <a:t> 클릭되면 실행될 함수 정의</a:t>
            </a:r>
          </a:p>
          <a:p>
            <a:pPr lvl="0"/>
            <a:r>
              <a:rPr lang="ko-KR" altLang="en-US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>
                <a:solidFill>
                  <a:prstClr val="black"/>
                </a:solidFill>
              </a:rPr>
              <a:t>$('div </a:t>
            </a:r>
            <a:r>
              <a:rPr lang="en-US" altLang="ko-KR" sz="1400" dirty="0" err="1">
                <a:solidFill>
                  <a:prstClr val="black"/>
                </a:solidFill>
              </a:rPr>
              <a:t>div</a:t>
            </a:r>
            <a:r>
              <a:rPr lang="en-US" altLang="ko-KR" sz="1400" dirty="0">
                <a:solidFill>
                  <a:prstClr val="black"/>
                </a:solidFill>
              </a:rPr>
              <a:t> div').click(function() {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    // </a:t>
            </a:r>
            <a:r>
              <a:rPr lang="ko-KR" altLang="en-US" sz="1400" dirty="0">
                <a:solidFill>
                  <a:prstClr val="black"/>
                </a:solidFill>
              </a:rPr>
              <a:t>클릭된 개체</a:t>
            </a:r>
            <a:r>
              <a:rPr lang="en-US" altLang="ko-KR" sz="1400" dirty="0">
                <a:solidFill>
                  <a:prstClr val="black"/>
                </a:solidFill>
              </a:rPr>
              <a:t>(this) </a:t>
            </a:r>
            <a:r>
              <a:rPr lang="ko-KR" altLang="en-US" sz="1400" dirty="0">
                <a:solidFill>
                  <a:prstClr val="black"/>
                </a:solidFill>
              </a:rPr>
              <a:t>내의 </a:t>
            </a:r>
            <a:r>
              <a:rPr lang="en-US" altLang="ko-KR" sz="1400" dirty="0">
                <a:solidFill>
                  <a:prstClr val="black"/>
                </a:solidFill>
              </a:rPr>
              <a:t>'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' </a:t>
            </a:r>
            <a:r>
              <a:rPr lang="ko-KR" altLang="en-US" sz="1400" dirty="0" err="1">
                <a:solidFill>
                  <a:prstClr val="black"/>
                </a:solidFill>
              </a:rPr>
              <a:t>엘리먼트</a:t>
            </a:r>
            <a:r>
              <a:rPr lang="ko-KR" altLang="en-US" sz="1400" dirty="0">
                <a:solidFill>
                  <a:prstClr val="black"/>
                </a:solidFill>
              </a:rPr>
              <a:t> 인식</a:t>
            </a:r>
          </a:p>
          <a:p>
            <a:pPr lvl="0"/>
            <a:r>
              <a:rPr lang="ko-KR" altLang="en-US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var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   = $(this).find('</a:t>
            </a:r>
            <a:r>
              <a:rPr lang="en-US" altLang="ko-KR" sz="1400" dirty="0" err="1">
                <a:solidFill>
                  <a:prstClr val="black"/>
                </a:solidFill>
              </a:rPr>
              <a:t>img</a:t>
            </a:r>
            <a:r>
              <a:rPr lang="en-US" altLang="ko-KR" sz="1400" dirty="0">
                <a:solidFill>
                  <a:prstClr val="black"/>
                </a:solidFill>
              </a:rPr>
              <a:t>');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클릭 시마다 이미지가 사라자고 나타남을 반복함 </a:t>
            </a:r>
          </a:p>
          <a:p>
            <a:pPr lvl="0"/>
            <a:r>
              <a:rPr lang="ko-KR" altLang="en-US" sz="1400" dirty="0">
                <a:solidFill>
                  <a:prstClr val="black"/>
                </a:solidFill>
              </a:rPr>
              <a:t>       	</a:t>
            </a:r>
            <a:r>
              <a:rPr lang="en-US" altLang="ko-KR" sz="1400" dirty="0" err="1">
                <a:solidFill>
                  <a:prstClr val="black"/>
                </a:solidFill>
              </a:rPr>
              <a:t>img.toggle</a:t>
            </a:r>
            <a:r>
              <a:rPr lang="en-US" altLang="ko-KR" sz="1400" dirty="0">
                <a:solidFill>
                  <a:prstClr val="black"/>
                </a:solidFill>
              </a:rPr>
              <a:t>();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	});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});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&lt;/script&gt;&lt;/head&gt;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&lt;body&gt;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&lt;section data-role="page"&gt;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&lt;!-- 1. </a:t>
            </a:r>
            <a:r>
              <a:rPr lang="ko-KR" altLang="en-US" sz="1400" dirty="0">
                <a:solidFill>
                  <a:prstClr val="black"/>
                </a:solidFill>
              </a:rPr>
              <a:t>헤더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&lt;header data-role="header" data-theme="b"&gt;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&lt;!-- </a:t>
            </a:r>
            <a:r>
              <a:rPr lang="ko-KR" altLang="en-US" sz="1400" dirty="0">
                <a:solidFill>
                  <a:prstClr val="black"/>
                </a:solidFill>
              </a:rPr>
              <a:t>헤더 타이틀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     &lt;h1&gt;</a:t>
            </a:r>
            <a:r>
              <a:rPr lang="ko-KR" altLang="en-US" sz="1400" dirty="0">
                <a:solidFill>
                  <a:prstClr val="black"/>
                </a:solidFill>
              </a:rPr>
              <a:t>사진 목록</a:t>
            </a:r>
            <a:r>
              <a:rPr lang="en-US" altLang="ko-KR" sz="1400" dirty="0">
                <a:solidFill>
                  <a:prstClr val="black"/>
                </a:solidFill>
              </a:rPr>
              <a:t>&lt;/h1&gt;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&lt;/header&gt;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&lt;!-- 2. </a:t>
            </a:r>
            <a:r>
              <a:rPr lang="ko-KR" altLang="en-US" sz="1400" dirty="0">
                <a:solidFill>
                  <a:prstClr val="black"/>
                </a:solidFill>
              </a:rPr>
              <a:t>본문 </a:t>
            </a:r>
            <a:r>
              <a:rPr lang="en-US" altLang="ko-KR" sz="14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&lt;section data-role="content"&gt; 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&lt;%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// </a:t>
            </a:r>
            <a:r>
              <a:rPr lang="ko-KR" altLang="en-US" sz="1400" dirty="0">
                <a:solidFill>
                  <a:prstClr val="black"/>
                </a:solidFill>
              </a:rPr>
              <a:t>이미지 배열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String[][] </a:t>
            </a:r>
            <a:r>
              <a:rPr lang="en-US" altLang="ko-KR" sz="1400" dirty="0" err="1">
                <a:solidFill>
                  <a:prstClr val="black"/>
                </a:solidFill>
              </a:rPr>
              <a:t>image_name</a:t>
            </a:r>
            <a:r>
              <a:rPr lang="en-US" altLang="ko-KR" sz="1400" dirty="0">
                <a:solidFill>
                  <a:prstClr val="black"/>
                </a:solidFill>
              </a:rPr>
              <a:t>  = {{"coloseum.jpg", "eiffel_tower.jpg", "venus.jpg"}, {"david.jpg", "heracles.jpg", "zeus.jpg"}};</a:t>
            </a: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%&gt;</a:t>
            </a:r>
          </a:p>
          <a:p>
            <a:pPr lvl="0"/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77637" y="0"/>
            <a:ext cx="2311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Ex-grid1.jsp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931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52445" y="369332"/>
            <a:ext cx="85459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100" dirty="0"/>
          </a:p>
          <a:p>
            <a:r>
              <a:rPr lang="en-US" altLang="ko-KR" sz="1100" dirty="0"/>
              <a:t>		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86264" y="69011"/>
            <a:ext cx="6072996" cy="669414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&lt;!----- 3</a:t>
            </a:r>
            <a:r>
              <a:rPr lang="ko-KR" altLang="en-US" sz="1100" dirty="0">
                <a:solidFill>
                  <a:prstClr val="black"/>
                </a:solidFill>
              </a:rPr>
              <a:t>열 크기의 </a:t>
            </a:r>
            <a:r>
              <a:rPr lang="ko-KR" altLang="en-US" sz="1100" dirty="0" err="1">
                <a:solidFill>
                  <a:prstClr val="black"/>
                </a:solidFill>
              </a:rPr>
              <a:t>그리드</a:t>
            </a:r>
            <a:r>
              <a:rPr lang="en-US" altLang="ko-KR" sz="1100" dirty="0">
                <a:solidFill>
                  <a:prstClr val="black"/>
                </a:solidFill>
              </a:rPr>
              <a:t>: </a:t>
            </a:r>
            <a:r>
              <a:rPr lang="ko-KR" altLang="en-US" sz="1100" dirty="0">
                <a:solidFill>
                  <a:prstClr val="black"/>
                </a:solidFill>
              </a:rPr>
              <a:t>시작 </a:t>
            </a:r>
            <a:r>
              <a:rPr lang="en-US" altLang="ko-KR" sz="1100" dirty="0">
                <a:solidFill>
                  <a:prstClr val="black"/>
                </a:solidFill>
              </a:rPr>
              <a:t>-----&gt;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-grid-b"&gt;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&lt;!----- 1</a:t>
            </a:r>
            <a:r>
              <a:rPr lang="ko-KR" altLang="en-US" sz="1100" dirty="0">
                <a:solidFill>
                  <a:prstClr val="black"/>
                </a:solidFill>
              </a:rPr>
              <a:t>행</a:t>
            </a:r>
            <a:r>
              <a:rPr lang="en-US" altLang="ko-KR" sz="1100" dirty="0">
                <a:solidFill>
                  <a:prstClr val="black"/>
                </a:solidFill>
              </a:rPr>
              <a:t>: </a:t>
            </a:r>
            <a:r>
              <a:rPr lang="ko-KR" altLang="en-US" sz="1100" dirty="0">
                <a:solidFill>
                  <a:prstClr val="black"/>
                </a:solidFill>
              </a:rPr>
              <a:t>시작 </a:t>
            </a:r>
            <a:r>
              <a:rPr lang="en-US" altLang="ko-KR" sz="1100" dirty="0">
                <a:solidFill>
                  <a:prstClr val="black"/>
                </a:solidFill>
              </a:rPr>
              <a:t>-----&gt; 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&lt;!-- 1</a:t>
            </a:r>
            <a:r>
              <a:rPr lang="ko-KR" altLang="en-US" sz="1100" dirty="0">
                <a:solidFill>
                  <a:prstClr val="black"/>
                </a:solidFill>
              </a:rPr>
              <a:t>행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열 </a:t>
            </a:r>
            <a:r>
              <a:rPr lang="en-US" altLang="ko-KR" sz="11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-block-a"&gt;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 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-bar-e" style="height:120px"&gt;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    &lt;</a:t>
            </a:r>
            <a:r>
              <a:rPr lang="en-US" altLang="ko-KR" sz="1100" dirty="0" err="1">
                <a:solidFill>
                  <a:prstClr val="black"/>
                </a:solidFill>
              </a:rPr>
              <a:t>img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err="1">
                <a:solidFill>
                  <a:prstClr val="black"/>
                </a:solidFill>
              </a:rPr>
              <a:t>src</a:t>
            </a:r>
            <a:r>
              <a:rPr lang="en-US" altLang="ko-KR" sz="1100" dirty="0">
                <a:solidFill>
                  <a:prstClr val="black"/>
                </a:solidFill>
              </a:rPr>
              <a:t>="../../contents/image/&lt;%= </a:t>
            </a:r>
            <a:r>
              <a:rPr lang="en-US" altLang="ko-KR" sz="1100" dirty="0" err="1">
                <a:solidFill>
                  <a:prstClr val="black"/>
                </a:solidFill>
              </a:rPr>
              <a:t>image_name</a:t>
            </a:r>
            <a:r>
              <a:rPr lang="en-US" altLang="ko-KR" sz="1100" dirty="0">
                <a:solidFill>
                  <a:prstClr val="black"/>
                </a:solidFill>
              </a:rPr>
              <a:t>[0][0] %&gt;" width=100% height=100%&gt;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    &lt;/div&gt;&lt;/div&gt;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&lt;!-- 1</a:t>
            </a:r>
            <a:r>
              <a:rPr lang="ko-KR" altLang="en-US" sz="1100" dirty="0">
                <a:solidFill>
                  <a:prstClr val="black"/>
                </a:solidFill>
              </a:rPr>
              <a:t>행 </a:t>
            </a:r>
            <a:r>
              <a:rPr lang="en-US" altLang="ko-KR" sz="1100" dirty="0">
                <a:solidFill>
                  <a:prstClr val="black"/>
                </a:solidFill>
              </a:rPr>
              <a:t>2</a:t>
            </a:r>
            <a:r>
              <a:rPr lang="ko-KR" altLang="en-US" sz="1100" dirty="0">
                <a:solidFill>
                  <a:prstClr val="black"/>
                </a:solidFill>
              </a:rPr>
              <a:t>열 </a:t>
            </a:r>
            <a:r>
              <a:rPr lang="en-US" altLang="ko-KR" sz="11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-block-b"&gt;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 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-bar-e" style="height:120px"&gt;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    &lt;</a:t>
            </a:r>
            <a:r>
              <a:rPr lang="en-US" altLang="ko-KR" sz="1100" dirty="0" err="1">
                <a:solidFill>
                  <a:prstClr val="black"/>
                </a:solidFill>
              </a:rPr>
              <a:t>img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err="1">
                <a:solidFill>
                  <a:prstClr val="black"/>
                </a:solidFill>
              </a:rPr>
              <a:t>src</a:t>
            </a:r>
            <a:r>
              <a:rPr lang="en-US" altLang="ko-KR" sz="1100" dirty="0">
                <a:solidFill>
                  <a:prstClr val="black"/>
                </a:solidFill>
              </a:rPr>
              <a:t>="../../contents/image/&lt;%= </a:t>
            </a:r>
            <a:r>
              <a:rPr lang="en-US" altLang="ko-KR" sz="1100" dirty="0" err="1">
                <a:solidFill>
                  <a:prstClr val="black"/>
                </a:solidFill>
              </a:rPr>
              <a:t>image_name</a:t>
            </a:r>
            <a:r>
              <a:rPr lang="en-US" altLang="ko-KR" sz="1100" dirty="0">
                <a:solidFill>
                  <a:prstClr val="black"/>
                </a:solidFill>
              </a:rPr>
              <a:t>[0][1] %&gt;" width=100% height=100%&gt;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&lt;/div&gt;&lt;/div&gt;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&lt;!-- 1</a:t>
            </a:r>
            <a:r>
              <a:rPr lang="ko-KR" altLang="en-US" sz="1100" dirty="0">
                <a:solidFill>
                  <a:prstClr val="black"/>
                </a:solidFill>
              </a:rPr>
              <a:t>행 </a:t>
            </a:r>
            <a:r>
              <a:rPr lang="en-US" altLang="ko-KR" sz="1100" dirty="0">
                <a:solidFill>
                  <a:prstClr val="black"/>
                </a:solidFill>
              </a:rPr>
              <a:t>3</a:t>
            </a:r>
            <a:r>
              <a:rPr lang="ko-KR" altLang="en-US" sz="1100" dirty="0">
                <a:solidFill>
                  <a:prstClr val="black"/>
                </a:solidFill>
              </a:rPr>
              <a:t>열 </a:t>
            </a:r>
            <a:r>
              <a:rPr lang="en-US" altLang="ko-KR" sz="11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-block-c"&gt;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 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-bar-e" style="height:120px"&gt;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    &lt;</a:t>
            </a:r>
            <a:r>
              <a:rPr lang="en-US" altLang="ko-KR" sz="1100" dirty="0" err="1">
                <a:solidFill>
                  <a:prstClr val="black"/>
                </a:solidFill>
              </a:rPr>
              <a:t>img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err="1">
                <a:solidFill>
                  <a:prstClr val="black"/>
                </a:solidFill>
              </a:rPr>
              <a:t>src</a:t>
            </a:r>
            <a:r>
              <a:rPr lang="en-US" altLang="ko-KR" sz="1100" dirty="0">
                <a:solidFill>
                  <a:prstClr val="black"/>
                </a:solidFill>
              </a:rPr>
              <a:t>="../../contents/image/&lt;%= </a:t>
            </a:r>
            <a:r>
              <a:rPr lang="en-US" altLang="ko-KR" sz="1100" dirty="0" err="1">
                <a:solidFill>
                  <a:prstClr val="black"/>
                </a:solidFill>
              </a:rPr>
              <a:t>image_name</a:t>
            </a:r>
            <a:r>
              <a:rPr lang="en-US" altLang="ko-KR" sz="1100" dirty="0">
                <a:solidFill>
                  <a:prstClr val="black"/>
                </a:solidFill>
              </a:rPr>
              <a:t>[0][2] %&gt;" width=100% height=100%&gt;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&lt;/div&gt;&lt;/div&gt;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&lt;!----- 1</a:t>
            </a:r>
            <a:r>
              <a:rPr lang="ko-KR" altLang="en-US" sz="1100" dirty="0">
                <a:solidFill>
                  <a:prstClr val="black"/>
                </a:solidFill>
              </a:rPr>
              <a:t>행</a:t>
            </a:r>
            <a:r>
              <a:rPr lang="en-US" altLang="ko-KR" sz="1100" dirty="0">
                <a:solidFill>
                  <a:prstClr val="black"/>
                </a:solidFill>
              </a:rPr>
              <a:t>: </a:t>
            </a:r>
            <a:r>
              <a:rPr lang="ko-KR" altLang="en-US" sz="1100" dirty="0">
                <a:solidFill>
                  <a:prstClr val="black"/>
                </a:solidFill>
              </a:rPr>
              <a:t>끝 </a:t>
            </a:r>
            <a:r>
              <a:rPr lang="en-US" altLang="ko-KR" sz="1100" dirty="0">
                <a:solidFill>
                  <a:prstClr val="black"/>
                </a:solidFill>
              </a:rPr>
              <a:t>-----&gt; 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&lt;!----- 2</a:t>
            </a:r>
            <a:r>
              <a:rPr lang="ko-KR" altLang="en-US" sz="1100" dirty="0">
                <a:solidFill>
                  <a:prstClr val="black"/>
                </a:solidFill>
              </a:rPr>
              <a:t>행</a:t>
            </a:r>
            <a:r>
              <a:rPr lang="en-US" altLang="ko-KR" sz="1100" dirty="0">
                <a:solidFill>
                  <a:prstClr val="black"/>
                </a:solidFill>
              </a:rPr>
              <a:t>: </a:t>
            </a:r>
            <a:r>
              <a:rPr lang="ko-KR" altLang="en-US" sz="1100" dirty="0">
                <a:solidFill>
                  <a:prstClr val="black"/>
                </a:solidFill>
              </a:rPr>
              <a:t>시작 </a:t>
            </a:r>
            <a:r>
              <a:rPr lang="en-US" altLang="ko-KR" sz="1100" dirty="0">
                <a:solidFill>
                  <a:prstClr val="black"/>
                </a:solidFill>
              </a:rPr>
              <a:t>-----&gt; 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&lt;!-- 2</a:t>
            </a:r>
            <a:r>
              <a:rPr lang="ko-KR" altLang="en-US" sz="1100" dirty="0">
                <a:solidFill>
                  <a:prstClr val="black"/>
                </a:solidFill>
              </a:rPr>
              <a:t>행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열 </a:t>
            </a:r>
            <a:r>
              <a:rPr lang="en-US" altLang="ko-KR" sz="11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-block-a"&gt;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 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-bar-e" style="height:120px"&gt;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    &lt;</a:t>
            </a:r>
            <a:r>
              <a:rPr lang="en-US" altLang="ko-KR" sz="1100" dirty="0" err="1">
                <a:solidFill>
                  <a:prstClr val="black"/>
                </a:solidFill>
              </a:rPr>
              <a:t>img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err="1">
                <a:solidFill>
                  <a:prstClr val="black"/>
                </a:solidFill>
              </a:rPr>
              <a:t>src</a:t>
            </a:r>
            <a:r>
              <a:rPr lang="en-US" altLang="ko-KR" sz="1100" dirty="0">
                <a:solidFill>
                  <a:prstClr val="black"/>
                </a:solidFill>
              </a:rPr>
              <a:t>="../../contents/image/&lt;%= </a:t>
            </a:r>
            <a:r>
              <a:rPr lang="en-US" altLang="ko-KR" sz="1100" dirty="0" err="1">
                <a:solidFill>
                  <a:prstClr val="black"/>
                </a:solidFill>
              </a:rPr>
              <a:t>image_name</a:t>
            </a:r>
            <a:r>
              <a:rPr lang="en-US" altLang="ko-KR" sz="1100" dirty="0">
                <a:solidFill>
                  <a:prstClr val="black"/>
                </a:solidFill>
              </a:rPr>
              <a:t>[1][0] %&gt;" width=100% height=100%&gt;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&lt;/div&gt;&lt;/div&gt;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&lt;!-- 2</a:t>
            </a:r>
            <a:r>
              <a:rPr lang="ko-KR" altLang="en-US" sz="1100" dirty="0">
                <a:solidFill>
                  <a:prstClr val="black"/>
                </a:solidFill>
              </a:rPr>
              <a:t>행 </a:t>
            </a:r>
            <a:r>
              <a:rPr lang="en-US" altLang="ko-KR" sz="1100" dirty="0">
                <a:solidFill>
                  <a:prstClr val="black"/>
                </a:solidFill>
              </a:rPr>
              <a:t>2</a:t>
            </a:r>
            <a:r>
              <a:rPr lang="ko-KR" altLang="en-US" sz="1100" dirty="0">
                <a:solidFill>
                  <a:prstClr val="black"/>
                </a:solidFill>
              </a:rPr>
              <a:t>열 </a:t>
            </a:r>
            <a:r>
              <a:rPr lang="en-US" altLang="ko-KR" sz="11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-block-b"&gt;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 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-bar-e" style="height:120px"&gt;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    &lt;</a:t>
            </a:r>
            <a:r>
              <a:rPr lang="en-US" altLang="ko-KR" sz="1100" dirty="0" err="1">
                <a:solidFill>
                  <a:prstClr val="black"/>
                </a:solidFill>
              </a:rPr>
              <a:t>img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err="1">
                <a:solidFill>
                  <a:prstClr val="black"/>
                </a:solidFill>
              </a:rPr>
              <a:t>src</a:t>
            </a:r>
            <a:r>
              <a:rPr lang="en-US" altLang="ko-KR" sz="1100" dirty="0">
                <a:solidFill>
                  <a:prstClr val="black"/>
                </a:solidFill>
              </a:rPr>
              <a:t>="../../contents/image/&lt;%= </a:t>
            </a:r>
            <a:r>
              <a:rPr lang="en-US" altLang="ko-KR" sz="1100" dirty="0" err="1">
                <a:solidFill>
                  <a:prstClr val="black"/>
                </a:solidFill>
              </a:rPr>
              <a:t>image_name</a:t>
            </a:r>
            <a:r>
              <a:rPr lang="en-US" altLang="ko-KR" sz="1100" dirty="0">
                <a:solidFill>
                  <a:prstClr val="black"/>
                </a:solidFill>
              </a:rPr>
              <a:t>[1][1] %&gt;" width=100% height=100%&gt;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&lt;/div&gt;&lt;/div&gt;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&lt;!-- 2</a:t>
            </a:r>
            <a:r>
              <a:rPr lang="ko-KR" altLang="en-US" sz="1100" dirty="0">
                <a:solidFill>
                  <a:prstClr val="black"/>
                </a:solidFill>
              </a:rPr>
              <a:t>행 </a:t>
            </a:r>
            <a:r>
              <a:rPr lang="en-US" altLang="ko-KR" sz="1100" dirty="0">
                <a:solidFill>
                  <a:prstClr val="black"/>
                </a:solidFill>
              </a:rPr>
              <a:t>3</a:t>
            </a:r>
            <a:r>
              <a:rPr lang="ko-KR" altLang="en-US" sz="1100" dirty="0">
                <a:solidFill>
                  <a:prstClr val="black"/>
                </a:solidFill>
              </a:rPr>
              <a:t>열 </a:t>
            </a:r>
            <a:r>
              <a:rPr lang="en-US" altLang="ko-KR" sz="11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-block-c"&gt;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&lt;div class="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 </a:t>
            </a:r>
            <a:r>
              <a:rPr lang="en-US" altLang="ko-KR" sz="1100" dirty="0" err="1">
                <a:solidFill>
                  <a:prstClr val="black"/>
                </a:solidFill>
              </a:rPr>
              <a:t>ui</a:t>
            </a:r>
            <a:r>
              <a:rPr lang="en-US" altLang="ko-KR" sz="1100" dirty="0">
                <a:solidFill>
                  <a:prstClr val="black"/>
                </a:solidFill>
              </a:rPr>
              <a:t>-bar-e" style="height:120px"&gt;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 &lt;</a:t>
            </a:r>
            <a:r>
              <a:rPr lang="en-US" altLang="ko-KR" sz="1100" dirty="0" err="1">
                <a:solidFill>
                  <a:prstClr val="black"/>
                </a:solidFill>
              </a:rPr>
              <a:t>img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err="1">
                <a:solidFill>
                  <a:prstClr val="black"/>
                </a:solidFill>
              </a:rPr>
              <a:t>src</a:t>
            </a:r>
            <a:r>
              <a:rPr lang="en-US" altLang="ko-KR" sz="1100" dirty="0">
                <a:solidFill>
                  <a:prstClr val="black"/>
                </a:solidFill>
              </a:rPr>
              <a:t>="../../contents/image/&lt;%= </a:t>
            </a:r>
            <a:r>
              <a:rPr lang="en-US" altLang="ko-KR" sz="1100" dirty="0" err="1">
                <a:solidFill>
                  <a:prstClr val="black"/>
                </a:solidFill>
              </a:rPr>
              <a:t>image_name</a:t>
            </a:r>
            <a:r>
              <a:rPr lang="en-US" altLang="ko-KR" sz="1100" dirty="0">
                <a:solidFill>
                  <a:prstClr val="black"/>
                </a:solidFill>
              </a:rPr>
              <a:t>[1][2] %&gt;" width=100% height=100%&gt;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&lt;/div&gt;&lt;/div&gt;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&lt;!----- 2</a:t>
            </a:r>
            <a:r>
              <a:rPr lang="ko-KR" altLang="en-US" sz="1100" dirty="0">
                <a:solidFill>
                  <a:prstClr val="black"/>
                </a:solidFill>
              </a:rPr>
              <a:t>행</a:t>
            </a:r>
            <a:r>
              <a:rPr lang="en-US" altLang="ko-KR" sz="1100" dirty="0">
                <a:solidFill>
                  <a:prstClr val="black"/>
                </a:solidFill>
              </a:rPr>
              <a:t>: </a:t>
            </a:r>
            <a:r>
              <a:rPr lang="ko-KR" altLang="en-US" sz="1100" dirty="0">
                <a:solidFill>
                  <a:prstClr val="black"/>
                </a:solidFill>
              </a:rPr>
              <a:t>끝 </a:t>
            </a:r>
            <a:r>
              <a:rPr lang="en-US" altLang="ko-KR" sz="1100" dirty="0">
                <a:solidFill>
                  <a:prstClr val="black"/>
                </a:solidFill>
              </a:rPr>
              <a:t>-----&gt; 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&lt;/div&gt;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&lt;!----- 3</a:t>
            </a:r>
            <a:r>
              <a:rPr lang="ko-KR" altLang="en-US" sz="1100" dirty="0">
                <a:solidFill>
                  <a:prstClr val="black"/>
                </a:solidFill>
              </a:rPr>
              <a:t>열 크기의 </a:t>
            </a:r>
            <a:r>
              <a:rPr lang="ko-KR" altLang="en-US" sz="1100" dirty="0" err="1">
                <a:solidFill>
                  <a:prstClr val="black"/>
                </a:solidFill>
              </a:rPr>
              <a:t>그리드</a:t>
            </a:r>
            <a:r>
              <a:rPr lang="en-US" altLang="ko-KR" sz="1100" dirty="0">
                <a:solidFill>
                  <a:prstClr val="black"/>
                </a:solidFill>
              </a:rPr>
              <a:t>: </a:t>
            </a:r>
            <a:r>
              <a:rPr lang="ko-KR" altLang="en-US" sz="1100" dirty="0">
                <a:solidFill>
                  <a:prstClr val="black"/>
                </a:solidFill>
              </a:rPr>
              <a:t>끝 </a:t>
            </a:r>
            <a:r>
              <a:rPr lang="en-US" altLang="ko-KR" sz="1100" dirty="0">
                <a:solidFill>
                  <a:prstClr val="black"/>
                </a:solidFill>
              </a:rPr>
              <a:t>-----&gt;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&lt;/section&gt;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7796" y="5316601"/>
            <a:ext cx="5405887" cy="144655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&lt;!-- 3. </a:t>
            </a:r>
            <a:r>
              <a:rPr lang="ko-KR" altLang="en-US" sz="1100" dirty="0" err="1">
                <a:solidFill>
                  <a:prstClr val="black"/>
                </a:solidFill>
              </a:rPr>
              <a:t>푸터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	&lt;footer data-role="footer" data-theme="a" data-position="fixed"&gt;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        &lt;%@ include file="../../include/businessInfo.inc" %&gt;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	&lt;/footer&gt;</a:t>
            </a:r>
          </a:p>
          <a:p>
            <a:pPr lvl="0"/>
            <a:endParaRPr lang="en-US" altLang="ko-KR" sz="1100" dirty="0">
              <a:solidFill>
                <a:prstClr val="black"/>
              </a:solidFill>
            </a:endParaRP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&lt;/section&gt;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&lt;/body&gt;</a:t>
            </a: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&lt;/html&gt;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161" y="69011"/>
            <a:ext cx="3608576" cy="51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4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85700"/>
            <a:ext cx="29450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/>
              <a:t>그리드</a:t>
            </a:r>
            <a:r>
              <a:rPr lang="ko-KR" altLang="en-US" dirty="0"/>
              <a:t> 레이아웃의 개요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52511" y="422131"/>
            <a:ext cx="11572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jQuery Mobile</a:t>
            </a:r>
            <a:r>
              <a:rPr lang="ko-KR" altLang="en-US" dirty="0"/>
              <a:t>에서 </a:t>
            </a:r>
            <a:r>
              <a:rPr lang="ko-KR" altLang="en-US" dirty="0" err="1"/>
              <a:t>콘텐츠를</a:t>
            </a:r>
            <a:r>
              <a:rPr lang="ko-KR" altLang="en-US" dirty="0"/>
              <a:t> 출력하는 방법으로 </a:t>
            </a:r>
            <a:r>
              <a:rPr lang="en-US" altLang="ko-KR" dirty="0"/>
              <a:t>heading(H1 ~ H6), </a:t>
            </a:r>
            <a:r>
              <a:rPr lang="ko-KR" altLang="en-US" dirty="0"/>
              <a:t>리스트</a:t>
            </a:r>
            <a:r>
              <a:rPr lang="en-US" altLang="ko-KR" dirty="0"/>
              <a:t>(list), </a:t>
            </a:r>
            <a:r>
              <a:rPr lang="ko-KR" altLang="en-US" dirty="0"/>
              <a:t>테이블</a:t>
            </a:r>
            <a:r>
              <a:rPr lang="en-US" altLang="ko-KR" dirty="0"/>
              <a:t>(table) </a:t>
            </a:r>
            <a:r>
              <a:rPr lang="ko-KR" altLang="en-US" dirty="0"/>
              <a:t>등에 관련된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기본</a:t>
            </a:r>
            <a:r>
              <a:rPr lang="en-US" altLang="ko-KR" dirty="0"/>
              <a:t> HTML</a:t>
            </a:r>
            <a:r>
              <a:rPr lang="ko-KR" altLang="en-US" dirty="0" err="1"/>
              <a:t>엘리먼트</a:t>
            </a:r>
            <a:r>
              <a:rPr lang="ko-KR" altLang="en-US" dirty="0"/>
              <a:t> 태그를 사용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행과 </a:t>
            </a:r>
            <a:r>
              <a:rPr lang="ko-KR" altLang="en-US" dirty="0" err="1"/>
              <a:t>열단위로</a:t>
            </a:r>
            <a:r>
              <a:rPr lang="ko-KR" altLang="en-US" dirty="0"/>
              <a:t> 출력하는 </a:t>
            </a:r>
            <a:r>
              <a:rPr lang="ko-KR" altLang="en-US" dirty="0" err="1"/>
              <a:t>그리드</a:t>
            </a:r>
            <a:r>
              <a:rPr lang="ko-KR" altLang="en-US" dirty="0"/>
              <a:t> 레이아웃을</a:t>
            </a:r>
            <a:r>
              <a:rPr lang="en-US" altLang="ko-KR" dirty="0"/>
              <a:t> </a:t>
            </a:r>
            <a:r>
              <a:rPr lang="ko-KR" altLang="en-US" dirty="0"/>
              <a:t>이용하면 </a:t>
            </a:r>
            <a:r>
              <a:rPr lang="ko-KR" altLang="en-US" dirty="0" err="1"/>
              <a:t>콘텐츠를</a:t>
            </a:r>
            <a:r>
              <a:rPr lang="ko-KR" altLang="en-US" dirty="0"/>
              <a:t> 다양하게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1760959"/>
            <a:ext cx="1881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666666"/>
                </a:solidFill>
              </a:rPr>
              <a:t>Grid (</a:t>
            </a:r>
            <a:r>
              <a:rPr lang="ko-KR" altLang="en-US" dirty="0" err="1">
                <a:solidFill>
                  <a:srgbClr val="666666"/>
                </a:solidFill>
              </a:rPr>
              <a:t>그리드</a:t>
            </a:r>
            <a:r>
              <a:rPr lang="en-US" altLang="ko-KR" dirty="0">
                <a:solidFill>
                  <a:srgbClr val="666666"/>
                </a:solidFill>
              </a:rPr>
              <a:t>)</a:t>
            </a:r>
            <a:endParaRPr lang="ko-KR" altLang="en-US" dirty="0">
              <a:solidFill>
                <a:srgbClr val="666666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2511" y="2199584"/>
            <a:ext cx="114449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srgbClr val="666666"/>
                </a:solidFill>
              </a:rPr>
              <a:t>콘텐츠</a:t>
            </a:r>
            <a:r>
              <a:rPr lang="ko-KR" altLang="en-US" dirty="0">
                <a:solidFill>
                  <a:srgbClr val="666666"/>
                </a:solidFill>
              </a:rPr>
              <a:t> 배치 방법 지정</a:t>
            </a:r>
            <a:endParaRPr lang="en-US" altLang="ko-KR" dirty="0">
              <a:solidFill>
                <a:srgbClr val="66666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>
              <a:solidFill>
                <a:srgbClr val="66666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666666"/>
                </a:solidFill>
              </a:rPr>
              <a:t> 배치하려는 </a:t>
            </a:r>
            <a:r>
              <a:rPr lang="ko-KR" altLang="en-US" dirty="0" err="1">
                <a:solidFill>
                  <a:srgbClr val="666666"/>
                </a:solidFill>
              </a:rPr>
              <a:t>컨텐츠를</a:t>
            </a:r>
            <a:r>
              <a:rPr lang="ko-KR" altLang="en-US" dirty="0">
                <a:solidFill>
                  <a:srgbClr val="666666"/>
                </a:solidFill>
              </a:rPr>
              <a:t> 포함하고 있는 컨테이너 </a:t>
            </a:r>
            <a:r>
              <a:rPr lang="ko-KR" altLang="en-US" dirty="0" err="1">
                <a:solidFill>
                  <a:srgbClr val="666666"/>
                </a:solidFill>
              </a:rPr>
              <a:t>엘리먼트에</a:t>
            </a:r>
            <a:r>
              <a:rPr lang="ko-KR" altLang="en-US" dirty="0">
                <a:solidFill>
                  <a:srgbClr val="666666"/>
                </a:solidFill>
              </a:rPr>
              <a:t> 배치 방식에 해당하는 클래스 이름을 부여</a:t>
            </a:r>
            <a:endParaRPr lang="en-US" altLang="ko-KR" dirty="0">
              <a:solidFill>
                <a:srgbClr val="666666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284453"/>
            <a:ext cx="170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666666"/>
                </a:solidFill>
              </a:rPr>
              <a:t>클래스 이름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8999" y="3749585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Class=</a:t>
            </a:r>
            <a:r>
              <a:rPr lang="en-US" altLang="ko-KR" dirty="0" err="1"/>
              <a:t>ui</a:t>
            </a:r>
            <a:r>
              <a:rPr lang="en-US" altLang="ko-KR" dirty="0"/>
              <a:t>-grid- *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0" y="3489883"/>
            <a:ext cx="8607142" cy="281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197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flipH="1">
            <a:off x="77637" y="0"/>
            <a:ext cx="3717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prstClr val="black"/>
                </a:solidFill>
              </a:rPr>
              <a:t>Ex-grid2.jsp</a:t>
            </a:r>
            <a:r>
              <a:rPr lang="en-US" altLang="ko-KR" dirty="0"/>
              <a:t>(</a:t>
            </a:r>
            <a:r>
              <a:rPr lang="ko-KR" altLang="en-US" dirty="0" err="1"/>
              <a:t>반복문</a:t>
            </a:r>
            <a:r>
              <a:rPr lang="ko-KR" altLang="en-US" dirty="0"/>
              <a:t> 사용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75892" y="464223"/>
            <a:ext cx="8521460" cy="612475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&lt;%@ page </a:t>
            </a:r>
            <a:r>
              <a:rPr lang="en-US" altLang="ko-KR" sz="1400" dirty="0" err="1"/>
              <a:t>contentType</a:t>
            </a:r>
            <a:r>
              <a:rPr lang="en-US" altLang="ko-KR" sz="1400" dirty="0"/>
              <a:t>="text/</a:t>
            </a:r>
            <a:r>
              <a:rPr lang="en-US" altLang="ko-KR" sz="1400" dirty="0" err="1"/>
              <a:t>html;charset</a:t>
            </a:r>
            <a:r>
              <a:rPr lang="en-US" altLang="ko-KR" sz="1400" dirty="0"/>
              <a:t>=</a:t>
            </a:r>
            <a:r>
              <a:rPr lang="en-US" altLang="ko-KR" sz="1400" dirty="0" err="1"/>
              <a:t>euc-kr</a:t>
            </a:r>
            <a:r>
              <a:rPr lang="en-US" altLang="ko-KR" sz="1400" dirty="0"/>
              <a:t>"%&gt;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&lt;title&gt;JSP World&lt;/title&gt;</a:t>
            </a:r>
          </a:p>
          <a:p>
            <a:r>
              <a:rPr lang="en-US" altLang="ko-KR" sz="1400" dirty="0"/>
              <a:t>&lt;meta name="viewport" content="width=device-width, initial-scale=1"&gt;</a:t>
            </a:r>
          </a:p>
          <a:p>
            <a:r>
              <a:rPr lang="en-US" altLang="ko-KR" sz="1400" dirty="0"/>
              <a:t>&lt;%@ include file="../../include/jQueryMobile.inc" %&gt;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&lt;script type="text/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// </a:t>
            </a:r>
            <a:r>
              <a:rPr lang="ko-KR" altLang="en-US" sz="1400" dirty="0" err="1"/>
              <a:t>웹문서</a:t>
            </a:r>
            <a:r>
              <a:rPr lang="ko-KR" altLang="en-US" sz="1400" dirty="0"/>
              <a:t> 로딩이 완료된 후에 실행할 함수 정의 </a:t>
            </a:r>
          </a:p>
          <a:p>
            <a:r>
              <a:rPr lang="en-US" altLang="ko-KR" sz="1400" dirty="0"/>
              <a:t>$(function() {</a:t>
            </a:r>
          </a:p>
          <a:p>
            <a:r>
              <a:rPr lang="en-US" altLang="ko-KR" sz="1400" dirty="0"/>
              <a:t>    // HTML DOM Tree </a:t>
            </a:r>
            <a:r>
              <a:rPr lang="ko-KR" altLang="en-US" sz="1400" dirty="0"/>
              <a:t>구조에 따라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&gt;, &lt;li&gt;, &lt;a&gt; </a:t>
            </a:r>
            <a:r>
              <a:rPr lang="ko-KR" altLang="en-US" sz="1400" dirty="0" err="1"/>
              <a:t>엘리먼트가</a:t>
            </a:r>
            <a:r>
              <a:rPr lang="ko-KR" altLang="en-US" sz="1400" dirty="0"/>
              <a:t> 클릭되면 실행될 함수 정의</a:t>
            </a:r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$('div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div').click(function() {</a:t>
            </a:r>
          </a:p>
          <a:p>
            <a:r>
              <a:rPr lang="en-US" altLang="ko-KR" sz="1400" dirty="0"/>
              <a:t>	    // </a:t>
            </a:r>
            <a:r>
              <a:rPr lang="ko-KR" altLang="en-US" sz="1400" dirty="0"/>
              <a:t>클릭된 개체</a:t>
            </a:r>
            <a:r>
              <a:rPr lang="en-US" altLang="ko-KR" sz="1400" dirty="0"/>
              <a:t>(this) </a:t>
            </a:r>
            <a:r>
              <a:rPr lang="ko-KR" altLang="en-US" sz="1400" dirty="0"/>
              <a:t>내의 각 </a:t>
            </a:r>
            <a:r>
              <a:rPr lang="ko-KR" altLang="en-US" sz="1400" dirty="0" err="1"/>
              <a:t>엘리먼트를</a:t>
            </a:r>
            <a:r>
              <a:rPr lang="ko-KR" altLang="en-US" sz="1400" dirty="0"/>
              <a:t> 찾아</a:t>
            </a:r>
            <a:r>
              <a:rPr lang="en-US" altLang="ko-KR" sz="1400" dirty="0"/>
              <a:t>(find), </a:t>
            </a:r>
            <a:r>
              <a:rPr lang="ko-KR" altLang="en-US" sz="1400" dirty="0"/>
              <a:t>그 속성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attr</a:t>
            </a:r>
            <a:r>
              <a:rPr lang="en-US" altLang="ko-KR" sz="1400" dirty="0"/>
              <a:t>) </a:t>
            </a:r>
            <a:r>
              <a:rPr lang="ko-KR" altLang="en-US" sz="1400" dirty="0"/>
              <a:t>또는 데이터</a:t>
            </a:r>
            <a:r>
              <a:rPr lang="en-US" altLang="ko-KR" sz="1400" dirty="0"/>
              <a:t>(text) </a:t>
            </a:r>
            <a:r>
              <a:rPr lang="ko-KR" altLang="en-US" sz="1400" dirty="0"/>
              <a:t>인식</a:t>
            </a:r>
          </a:p>
          <a:p>
            <a:r>
              <a:rPr lang="ko-KR" altLang="en-US" sz="1400" dirty="0"/>
              <a:t>	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  = $(this).find('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');</a:t>
            </a:r>
          </a:p>
          <a:p>
            <a:r>
              <a:rPr lang="en-US" altLang="ko-KR" sz="1400" dirty="0"/>
              <a:t>       	</a:t>
            </a:r>
            <a:r>
              <a:rPr lang="en-US" altLang="ko-KR" sz="1400" dirty="0" err="1"/>
              <a:t>img.toggle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	});</a:t>
            </a:r>
          </a:p>
          <a:p>
            <a:r>
              <a:rPr lang="en-US" altLang="ko-KR" sz="1400" dirty="0"/>
              <a:t>});</a:t>
            </a:r>
          </a:p>
          <a:p>
            <a:r>
              <a:rPr lang="en-US" altLang="ko-KR" sz="1400" dirty="0"/>
              <a:t>&lt;/script&gt;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&lt;section data-role="page"&gt;</a:t>
            </a:r>
          </a:p>
          <a:p>
            <a:r>
              <a:rPr lang="en-US" altLang="ko-KR" sz="1400" dirty="0"/>
              <a:t>&lt;!-- 1. </a:t>
            </a:r>
            <a:r>
              <a:rPr lang="ko-KR" altLang="en-US" sz="1400" dirty="0"/>
              <a:t>헤더 </a:t>
            </a:r>
            <a:r>
              <a:rPr lang="en-US" altLang="ko-KR" sz="1400" dirty="0"/>
              <a:t>--&gt;</a:t>
            </a:r>
          </a:p>
          <a:p>
            <a:r>
              <a:rPr lang="en-US" altLang="ko-KR" sz="1400" dirty="0"/>
              <a:t>&lt;header data-role="header" data-theme="b"&gt;</a:t>
            </a:r>
          </a:p>
          <a:p>
            <a:r>
              <a:rPr lang="en-US" altLang="ko-KR" sz="1400" dirty="0"/>
              <a:t>&lt;!-- </a:t>
            </a:r>
            <a:r>
              <a:rPr lang="ko-KR" altLang="en-US" sz="1400" dirty="0"/>
              <a:t>헤더 타이틀 </a:t>
            </a:r>
            <a:r>
              <a:rPr lang="en-US" altLang="ko-KR" sz="1400" dirty="0"/>
              <a:t>--&gt;</a:t>
            </a:r>
          </a:p>
          <a:p>
            <a:r>
              <a:rPr lang="en-US" altLang="ko-KR" sz="1400" dirty="0"/>
              <a:t>	&lt;h1&gt;</a:t>
            </a:r>
            <a:r>
              <a:rPr lang="ko-KR" altLang="en-US" sz="1400" dirty="0"/>
              <a:t>사진 목록</a:t>
            </a:r>
            <a:r>
              <a:rPr lang="en-US" altLang="ko-KR" sz="1400" dirty="0"/>
              <a:t>&lt;/h1&gt;</a:t>
            </a:r>
          </a:p>
          <a:p>
            <a:r>
              <a:rPr lang="en-US" altLang="ko-KR" sz="1400" dirty="0"/>
              <a:t>&lt;/header&gt; 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2156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7161" y="0"/>
            <a:ext cx="9572447" cy="698652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&lt;!-- 2. </a:t>
            </a:r>
            <a:r>
              <a:rPr lang="ko-KR" altLang="en-US" sz="1400" dirty="0"/>
              <a:t>본문 </a:t>
            </a:r>
            <a:r>
              <a:rPr lang="en-US" altLang="ko-KR" sz="1400" dirty="0"/>
              <a:t>--&gt;</a:t>
            </a:r>
          </a:p>
          <a:p>
            <a:r>
              <a:rPr lang="en-US" altLang="ko-KR" sz="1400" dirty="0"/>
              <a:t>&lt;section data-role="content"&gt; </a:t>
            </a:r>
          </a:p>
          <a:p>
            <a:r>
              <a:rPr lang="en-US" altLang="ko-KR" sz="1400" dirty="0"/>
              <a:t>&lt;%</a:t>
            </a:r>
          </a:p>
          <a:p>
            <a:r>
              <a:rPr lang="en-US" altLang="ko-KR" sz="1400" dirty="0"/>
              <a:t>// </a:t>
            </a:r>
            <a:r>
              <a:rPr lang="ko-KR" altLang="en-US" sz="1400" dirty="0"/>
              <a:t>이미지 배열과 </a:t>
            </a:r>
            <a:r>
              <a:rPr lang="ko-KR" altLang="en-US" sz="1400" dirty="0" err="1"/>
              <a:t>그리드</a:t>
            </a:r>
            <a:r>
              <a:rPr lang="ko-KR" altLang="en-US" sz="1400" dirty="0"/>
              <a:t> 열 위치 배열</a:t>
            </a:r>
          </a:p>
          <a:p>
            <a:r>
              <a:rPr lang="en-US" altLang="ko-KR" sz="1400" dirty="0"/>
              <a:t>String[][] </a:t>
            </a:r>
            <a:r>
              <a:rPr lang="en-US" altLang="ko-KR" sz="1400" dirty="0" err="1"/>
              <a:t>image_name</a:t>
            </a:r>
            <a:r>
              <a:rPr lang="en-US" altLang="ko-KR" sz="1400" dirty="0"/>
              <a:t>  = {{"coloseum.jpg", "eiffel_tower.jpg", "venus.jpg"}, {"david.jpg", "heracles.jpg", "zeus.jpg"}};</a:t>
            </a:r>
          </a:p>
          <a:p>
            <a:r>
              <a:rPr lang="en-US" altLang="ko-KR" sz="1400" dirty="0"/>
              <a:t>String[] </a:t>
            </a:r>
            <a:r>
              <a:rPr lang="en-US" altLang="ko-KR" sz="1400" dirty="0" err="1"/>
              <a:t>grid_type</a:t>
            </a:r>
            <a:r>
              <a:rPr lang="en-US" altLang="ko-KR" sz="1400" dirty="0"/>
              <a:t> = {"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-block-a", "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-block-b", "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-block-c"}; 			</a:t>
            </a:r>
          </a:p>
          <a:p>
            <a:r>
              <a:rPr lang="en-US" altLang="ko-KR" sz="1400" dirty="0"/>
              <a:t>%&gt;</a:t>
            </a:r>
          </a:p>
          <a:p>
            <a:r>
              <a:rPr lang="en-US" altLang="ko-KR" sz="1400" dirty="0"/>
              <a:t>&lt;!-- 3</a:t>
            </a:r>
            <a:r>
              <a:rPr lang="ko-KR" altLang="en-US" sz="1400" dirty="0"/>
              <a:t>열 크기의 </a:t>
            </a:r>
            <a:r>
              <a:rPr lang="ko-KR" altLang="en-US" sz="1400" dirty="0" err="1"/>
              <a:t>그리드</a:t>
            </a:r>
            <a:r>
              <a:rPr lang="ko-KR" altLang="en-US" sz="1400" dirty="0"/>
              <a:t> </a:t>
            </a:r>
            <a:r>
              <a:rPr lang="en-US" altLang="ko-KR" sz="1400" dirty="0"/>
              <a:t>--&gt;</a:t>
            </a:r>
          </a:p>
          <a:p>
            <a:r>
              <a:rPr lang="en-US" altLang="ko-KR" sz="1400" dirty="0"/>
              <a:t>&lt;div class="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-grid-b"&gt;</a:t>
            </a:r>
          </a:p>
          <a:p>
            <a:r>
              <a:rPr lang="en-US" altLang="ko-KR" sz="1400" dirty="0"/>
              <a:t>&lt;%</a:t>
            </a:r>
          </a:p>
          <a:p>
            <a:r>
              <a:rPr lang="en-US" altLang="ko-KR" sz="1400" dirty="0"/>
              <a:t>// 1~2</a:t>
            </a:r>
            <a:r>
              <a:rPr lang="ko-KR" altLang="en-US" sz="1400" dirty="0"/>
              <a:t>행 반복 </a:t>
            </a:r>
          </a:p>
          <a:p>
            <a:r>
              <a:rPr lang="en-US" altLang="ko-KR" sz="1400" dirty="0"/>
              <a:t>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&lt;2;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r>
              <a:rPr lang="en-US" altLang="ko-KR" sz="1400" dirty="0"/>
              <a:t>    // 1~3</a:t>
            </a:r>
            <a:r>
              <a:rPr lang="ko-KR" altLang="en-US" sz="1400" dirty="0"/>
              <a:t>열 반복 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j=0; j&lt;3; </a:t>
            </a:r>
            <a:r>
              <a:rPr lang="en-US" altLang="ko-KR" sz="1400" dirty="0" err="1"/>
              <a:t>j++</a:t>
            </a:r>
            <a:r>
              <a:rPr lang="en-US" altLang="ko-KR" sz="1400" dirty="0"/>
              <a:t>) { </a:t>
            </a:r>
          </a:p>
          <a:p>
            <a:r>
              <a:rPr lang="en-US" altLang="ko-KR" sz="1400" dirty="0"/>
              <a:t>%&gt;</a:t>
            </a:r>
          </a:p>
          <a:p>
            <a:r>
              <a:rPr lang="en-US" altLang="ko-KR" sz="1400" dirty="0"/>
              <a:t>&lt;!-- (i+1)</a:t>
            </a:r>
            <a:r>
              <a:rPr lang="ko-KR" altLang="en-US" sz="1400" dirty="0"/>
              <a:t>행 </a:t>
            </a:r>
            <a:r>
              <a:rPr lang="en-US" altLang="ko-KR" sz="1400" dirty="0"/>
              <a:t>(j+1)</a:t>
            </a:r>
            <a:r>
              <a:rPr lang="ko-KR" altLang="en-US" sz="1400" dirty="0"/>
              <a:t>열 </a:t>
            </a:r>
            <a:r>
              <a:rPr lang="en-US" altLang="ko-KR" sz="1400" dirty="0"/>
              <a:t>--&gt;</a:t>
            </a:r>
          </a:p>
          <a:p>
            <a:r>
              <a:rPr lang="en-US" altLang="ko-KR" sz="1400" dirty="0"/>
              <a:t>&lt;div class="&lt;%= </a:t>
            </a:r>
            <a:r>
              <a:rPr lang="en-US" altLang="ko-KR" sz="1400" dirty="0" err="1"/>
              <a:t>grid_type</a:t>
            </a:r>
            <a:r>
              <a:rPr lang="en-US" altLang="ko-KR" sz="1400" dirty="0"/>
              <a:t>[j] %&gt;"&gt;</a:t>
            </a:r>
          </a:p>
          <a:p>
            <a:r>
              <a:rPr lang="en-US" altLang="ko-KR" sz="1400" dirty="0"/>
              <a:t>&lt;div class="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-bar 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-bar-e" style="height:120px"&gt;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="../../contents/image/&lt;%= </a:t>
            </a:r>
            <a:r>
              <a:rPr lang="en-US" altLang="ko-KR" sz="1400" dirty="0" err="1"/>
              <a:t>image_name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 %&gt;" width=100% height=100%&gt;</a:t>
            </a:r>
          </a:p>
          <a:p>
            <a:r>
              <a:rPr lang="en-US" altLang="ko-KR" sz="1400" dirty="0"/>
              <a:t>&lt;/div&gt;</a:t>
            </a:r>
          </a:p>
          <a:p>
            <a:r>
              <a:rPr lang="en-US" altLang="ko-KR" sz="1400" dirty="0"/>
              <a:t>&lt;/div&gt;</a:t>
            </a:r>
          </a:p>
          <a:p>
            <a:r>
              <a:rPr lang="en-US" altLang="ko-KR" sz="1400" dirty="0"/>
              <a:t>&lt;%</a:t>
            </a:r>
          </a:p>
          <a:p>
            <a:r>
              <a:rPr lang="en-US" altLang="ko-KR" sz="1400" dirty="0"/>
              <a:t>    } // for j</a:t>
            </a:r>
          </a:p>
          <a:p>
            <a:r>
              <a:rPr lang="en-US" altLang="ko-KR" sz="1400" dirty="0"/>
              <a:t>} // for </a:t>
            </a:r>
            <a:r>
              <a:rPr lang="en-US" altLang="ko-KR" sz="1400" dirty="0" err="1"/>
              <a:t>i</a:t>
            </a:r>
            <a:endParaRPr lang="en-US" altLang="ko-KR" sz="1400" dirty="0"/>
          </a:p>
          <a:p>
            <a:r>
              <a:rPr lang="en-US" altLang="ko-KR" sz="1400" dirty="0"/>
              <a:t>%&gt;</a:t>
            </a:r>
          </a:p>
          <a:p>
            <a:r>
              <a:rPr lang="en-US" altLang="ko-KR" sz="1400" dirty="0"/>
              <a:t>&lt;/div&gt;&lt;!-- /grid-c --&gt;</a:t>
            </a:r>
          </a:p>
          <a:p>
            <a:r>
              <a:rPr lang="en-US" altLang="ko-KR" sz="1400" dirty="0"/>
              <a:t>&lt;/section&gt; </a:t>
            </a:r>
          </a:p>
          <a:p>
            <a:r>
              <a:rPr lang="en-US" altLang="ko-KR" sz="1400" dirty="0"/>
              <a:t>&lt;!-- 3. </a:t>
            </a:r>
            <a:r>
              <a:rPr lang="ko-KR" altLang="en-US" sz="1400" dirty="0" err="1"/>
              <a:t>푸터</a:t>
            </a:r>
            <a:r>
              <a:rPr lang="ko-KR" altLang="en-US" sz="1400" dirty="0"/>
              <a:t> </a:t>
            </a:r>
            <a:r>
              <a:rPr lang="en-US" altLang="ko-KR" sz="1400" dirty="0"/>
              <a:t>--&gt;</a:t>
            </a:r>
          </a:p>
          <a:p>
            <a:r>
              <a:rPr lang="en-US" altLang="ko-KR" sz="1400" dirty="0"/>
              <a:t>&lt;footer data-role="footer" data-theme="a" data-position="fixed"&gt;</a:t>
            </a:r>
          </a:p>
          <a:p>
            <a:r>
              <a:rPr lang="en-US" altLang="ko-KR" sz="1400" dirty="0"/>
              <a:t>        &lt;%@ include file="../../include/businessInfo.inc" %&gt;</a:t>
            </a:r>
          </a:p>
          <a:p>
            <a:r>
              <a:rPr lang="en-US" altLang="ko-KR" sz="1400" dirty="0"/>
              <a:t>&lt;/footer&gt;</a:t>
            </a:r>
          </a:p>
          <a:p>
            <a:r>
              <a:rPr lang="en-US" altLang="ko-KR" sz="1400" dirty="0"/>
              <a:t>&lt;/section&gt;&lt;/body&gt;&lt;/html&gt;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92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8626"/>
            <a:ext cx="3125638" cy="308060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b="0" dirty="0" err="1"/>
              <a:t>그리드</a:t>
            </a:r>
            <a:r>
              <a:rPr lang="ko-KR" altLang="en-US" sz="2000" b="0" dirty="0"/>
              <a:t> 레이아웃의 예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21983" r="18635" b="47404"/>
          <a:stretch/>
        </p:blipFill>
        <p:spPr bwMode="auto">
          <a:xfrm>
            <a:off x="301042" y="686017"/>
            <a:ext cx="11530156" cy="453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01042" y="3166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prstClr val="black"/>
                </a:solidFill>
              </a:rPr>
              <a:t>2</a:t>
            </a:r>
            <a:r>
              <a:rPr lang="ko-KR" altLang="en-US" dirty="0">
                <a:solidFill>
                  <a:prstClr val="black"/>
                </a:solidFill>
              </a:rPr>
              <a:t>행 </a:t>
            </a:r>
            <a:r>
              <a:rPr lang="en-US" altLang="ko-KR" dirty="0">
                <a:solidFill>
                  <a:prstClr val="black"/>
                </a:solidFill>
              </a:rPr>
              <a:t>3</a:t>
            </a:r>
            <a:r>
              <a:rPr lang="ko-KR" altLang="en-US" dirty="0">
                <a:solidFill>
                  <a:prstClr val="black"/>
                </a:solidFill>
              </a:rPr>
              <a:t>열의 </a:t>
            </a:r>
            <a:r>
              <a:rPr lang="ko-KR" altLang="en-US" dirty="0" err="1">
                <a:solidFill>
                  <a:prstClr val="black"/>
                </a:solidFill>
              </a:rPr>
              <a:t>그리드</a:t>
            </a:r>
            <a:r>
              <a:rPr lang="ko-KR" altLang="en-US" dirty="0">
                <a:solidFill>
                  <a:prstClr val="black"/>
                </a:solidFill>
              </a:rPr>
              <a:t> 레이아웃 </a:t>
            </a:r>
          </a:p>
        </p:txBody>
      </p:sp>
    </p:spTree>
    <p:extLst>
      <p:ext uri="{BB962C8B-B14F-4D97-AF65-F5344CB8AC3E}">
        <p14:creationId xmlns:p14="http://schemas.microsoft.com/office/powerpoint/2010/main" val="121567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0538" y="0"/>
            <a:ext cx="4254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err="1"/>
              <a:t>그리드</a:t>
            </a:r>
            <a:r>
              <a:rPr lang="ko-KR" altLang="en-US" sz="2000" dirty="0"/>
              <a:t> 레이아웃</a:t>
            </a:r>
            <a:r>
              <a:rPr lang="en-US" altLang="ko-KR" sz="2000" dirty="0"/>
              <a:t>(</a:t>
            </a:r>
            <a:r>
              <a:rPr lang="en-US" altLang="ko-KR" sz="2000" dirty="0" err="1"/>
              <a:t>Ggrid</a:t>
            </a:r>
            <a:r>
              <a:rPr lang="en-US" altLang="ko-KR" sz="2000" dirty="0"/>
              <a:t> Layout)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460074" y="465198"/>
            <a:ext cx="11427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그리드</a:t>
            </a:r>
            <a:r>
              <a:rPr lang="ko-KR" altLang="en-US" dirty="0"/>
              <a:t> 레이아웃이란 </a:t>
            </a:r>
            <a:r>
              <a:rPr lang="ko-KR" altLang="en-US" dirty="0" err="1"/>
              <a:t>컨텐츠를</a:t>
            </a:r>
            <a:r>
              <a:rPr lang="ko-KR" altLang="en-US" dirty="0"/>
              <a:t> 배치하는 방법을 지정한다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배치하려는 </a:t>
            </a:r>
            <a:r>
              <a:rPr lang="ko-KR" altLang="en-US" dirty="0" err="1"/>
              <a:t>컨텐츠를</a:t>
            </a:r>
            <a:r>
              <a:rPr lang="ko-KR" altLang="en-US" dirty="0"/>
              <a:t> 포함하고 있는 컨테이너 </a:t>
            </a:r>
            <a:r>
              <a:rPr lang="ko-KR" altLang="en-US" dirty="0" err="1"/>
              <a:t>엘리먼트에</a:t>
            </a:r>
            <a:r>
              <a:rPr lang="ko-KR" altLang="en-US" dirty="0"/>
              <a:t> 배치 방식에 해당하는 클래스 이름을 부여한다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클래스 이름은 아래와 같다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en-US" altLang="ko-KR" sz="1600" dirty="0"/>
              <a:t>&lt;div&gt;</a:t>
            </a:r>
            <a:r>
              <a:rPr lang="ko-KR" altLang="en-US" sz="1600" dirty="0"/>
              <a:t>태그에 </a:t>
            </a:r>
            <a:r>
              <a:rPr lang="en-US" altLang="ko-KR" sz="1600" dirty="0"/>
              <a:t>class=“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-grid-a” </a:t>
            </a:r>
            <a:r>
              <a:rPr lang="ko-KR" altLang="en-US" sz="1600" dirty="0"/>
              <a:t>클래스 속성을 지정하면 </a:t>
            </a:r>
            <a:r>
              <a:rPr lang="en-US" altLang="ko-KR" sz="1600" dirty="0"/>
              <a:t>2</a:t>
            </a:r>
            <a:r>
              <a:rPr lang="ko-KR" altLang="en-US" sz="1600" dirty="0"/>
              <a:t>개의 열로 분할되는 </a:t>
            </a:r>
            <a:r>
              <a:rPr lang="ko-KR" altLang="en-US" sz="1600" dirty="0" err="1"/>
              <a:t>그리드</a:t>
            </a:r>
            <a:r>
              <a:rPr lang="ko-KR" altLang="en-US" sz="1600" dirty="0"/>
              <a:t> 컨테이너가 생성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6330" t="41762" r="30295" b="36563"/>
          <a:stretch/>
        </p:blipFill>
        <p:spPr>
          <a:xfrm>
            <a:off x="1212011" y="1665527"/>
            <a:ext cx="6305910" cy="19835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8278" t="21852" r="44562" b="50755"/>
          <a:stretch/>
        </p:blipFill>
        <p:spPr>
          <a:xfrm>
            <a:off x="460074" y="3649113"/>
            <a:ext cx="7545239" cy="31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8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76526" y="-60483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333333"/>
                </a:solidFill>
                <a:latin typeface="Helvetica" panose="020B0604020202020204" pitchFamily="34" charset="0"/>
              </a:rPr>
              <a:t>bar </a:t>
            </a:r>
            <a:r>
              <a:rPr lang="ko-KR" altLang="en-US" b="1" dirty="0" err="1">
                <a:solidFill>
                  <a:srgbClr val="333333"/>
                </a:solidFill>
                <a:latin typeface="Helvetica" panose="020B0604020202020204" pitchFamily="34" charset="0"/>
              </a:rPr>
              <a:t>테마색</a:t>
            </a:r>
            <a:endParaRPr lang="en-US" altLang="ko-KR" b="1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ko-KR" altLang="en-US" b="1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333333"/>
                </a:solidFill>
                <a:latin typeface="Helvetica" panose="020B0604020202020204" pitchFamily="34" charset="0"/>
              </a:rPr>
              <a:t>기본 테마에는 다음과 같은 </a:t>
            </a:r>
            <a:r>
              <a:rPr lang="en-US" altLang="ko-KR" dirty="0">
                <a:solidFill>
                  <a:srgbClr val="333333"/>
                </a:solidFill>
                <a:latin typeface="Helvetica" panose="020B0604020202020204" pitchFamily="34" charset="0"/>
              </a:rPr>
              <a:t>5 </a:t>
            </a:r>
            <a:r>
              <a:rPr lang="ko-KR" altLang="en-US" dirty="0">
                <a:solidFill>
                  <a:srgbClr val="333333"/>
                </a:solidFill>
                <a:latin typeface="Helvetica" panose="020B0604020202020204" pitchFamily="34" charset="0"/>
              </a:rPr>
              <a:t>개의 막대 스타일이 포함</a:t>
            </a:r>
            <a:endParaRPr lang="en-US" altLang="ko-KR" dirty="0">
              <a:solidFill>
                <a:srgbClr val="333333"/>
              </a:solidFill>
              <a:latin typeface="Helvetica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3257" y="750448"/>
            <a:ext cx="117182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prstClr val="black"/>
                </a:solidFill>
              </a:rPr>
              <a:t>기본적으로 프레임 워크는 </a:t>
            </a:r>
            <a:r>
              <a:rPr lang="en-US" altLang="ko-KR" dirty="0">
                <a:solidFill>
                  <a:prstClr val="black"/>
                </a:solidFill>
              </a:rPr>
              <a:t>"a"</a:t>
            </a:r>
            <a:r>
              <a:rPr lang="ko-KR" altLang="en-US" dirty="0">
                <a:solidFill>
                  <a:prstClr val="black"/>
                </a:solidFill>
              </a:rPr>
              <a:t>견본을 모든 머리글 및 바닥 글에 할당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prstClr val="black"/>
                </a:solidFill>
              </a:rPr>
              <a:t>이는 일반적으로 응용 프로그램에서 높은 시각적 우선 순위가 부여되기 때문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prstClr val="black"/>
                </a:solidFill>
              </a:rPr>
              <a:t>막대의 색상을 다른 견본 색상으로 설정하려면 </a:t>
            </a:r>
            <a:r>
              <a:rPr lang="en-US" altLang="ko-KR" dirty="0">
                <a:solidFill>
                  <a:prstClr val="black"/>
                </a:solidFill>
              </a:rPr>
              <a:t>data-theme</a:t>
            </a:r>
            <a:r>
              <a:rPr lang="ko-KR" altLang="en-US" dirty="0">
                <a:solidFill>
                  <a:prstClr val="black"/>
                </a:solidFill>
              </a:rPr>
              <a:t>머리글 또는 바닥 글에 속성을 추가하고 대체 견본 문자 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예 </a:t>
            </a:r>
            <a:r>
              <a:rPr lang="en-US" altLang="ko-KR" dirty="0">
                <a:solidFill>
                  <a:prstClr val="black"/>
                </a:solidFill>
              </a:rPr>
              <a:t>: "b"</a:t>
            </a:r>
            <a:r>
              <a:rPr lang="ko-KR" altLang="en-US" dirty="0">
                <a:solidFill>
                  <a:prstClr val="black"/>
                </a:solidFill>
              </a:rPr>
              <a:t>또는 </a:t>
            </a:r>
            <a:r>
              <a:rPr lang="en-US" altLang="ko-KR" dirty="0">
                <a:solidFill>
                  <a:prstClr val="black"/>
                </a:solidFill>
              </a:rPr>
              <a:t>"d")</a:t>
            </a:r>
            <a:r>
              <a:rPr lang="ko-KR" altLang="en-US" dirty="0">
                <a:solidFill>
                  <a:prstClr val="black"/>
                </a:solidFill>
              </a:rPr>
              <a:t>를 지정하면 지정된 테마 견본 색상이 적용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3337" t="27856" r="27660" b="50716"/>
          <a:stretch/>
        </p:blipFill>
        <p:spPr>
          <a:xfrm>
            <a:off x="913394" y="2219847"/>
            <a:ext cx="8307011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0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258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>
                <a:solidFill>
                  <a:srgbClr val="333333"/>
                </a:solidFill>
                <a:latin typeface="Helvetica" panose="020B0604020202020204" pitchFamily="34" charset="0"/>
              </a:rPr>
              <a:t>콘텐츠</a:t>
            </a:r>
            <a:r>
              <a:rPr lang="ko-KR" altLang="en-US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Helvetica" panose="020B0604020202020204" pitchFamily="34" charset="0"/>
              </a:rPr>
              <a:t>block </a:t>
            </a:r>
            <a:r>
              <a:rPr lang="ko-KR" altLang="en-US" b="1" dirty="0" err="1">
                <a:solidFill>
                  <a:srgbClr val="333333"/>
                </a:solidFill>
                <a:latin typeface="Helvetica" panose="020B0604020202020204" pitchFamily="34" charset="0"/>
              </a:rPr>
              <a:t>테마색</a:t>
            </a:r>
            <a:endParaRPr lang="ko-KR" altLang="en-US" b="1" dirty="0">
              <a:solidFill>
                <a:srgbClr val="333333"/>
              </a:solidFill>
              <a:latin typeface="Helvetica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6282" y="396805"/>
            <a:ext cx="11865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333333"/>
                </a:solidFill>
                <a:latin typeface="Helvetica" panose="020B0604020202020204" pitchFamily="34" charset="0"/>
              </a:rPr>
              <a:t>기본 테마에는 테마의 헤더 색상 견본과 조정되도록 설계된 </a:t>
            </a:r>
            <a:r>
              <a:rPr lang="ko-KR" altLang="en-US" dirty="0" err="1">
                <a:solidFill>
                  <a:srgbClr val="333333"/>
                </a:solidFill>
                <a:latin typeface="Helvetica" panose="020B0604020202020204" pitchFamily="34" charset="0"/>
              </a:rPr>
              <a:t>컨텐츠</a:t>
            </a:r>
            <a:r>
              <a:rPr lang="ko-KR" altLang="en-US" dirty="0">
                <a:solidFill>
                  <a:srgbClr val="333333"/>
                </a:solidFill>
                <a:latin typeface="Helvetica" panose="020B0604020202020204" pitchFamily="34" charset="0"/>
              </a:rPr>
              <a:t> 블록에서 </a:t>
            </a:r>
            <a:r>
              <a:rPr lang="ko-KR" altLang="en-US" dirty="0" err="1">
                <a:solidFill>
                  <a:srgbClr val="333333"/>
                </a:solidFill>
                <a:latin typeface="Helvetica" panose="020B0604020202020204" pitchFamily="34" charset="0"/>
              </a:rPr>
              <a:t>사용하기위한</a:t>
            </a:r>
            <a:r>
              <a:rPr lang="ko-KR" altLang="en-US" dirty="0">
                <a:solidFill>
                  <a:srgbClr val="333333"/>
                </a:solidFill>
                <a:latin typeface="Helvetica" panose="020B0604020202020204" pitchFamily="34" charset="0"/>
              </a:rPr>
              <a:t> 색상 견본 값도 포함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6281" y="945704"/>
            <a:ext cx="11865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prstClr val="black"/>
                </a:solidFill>
              </a:rPr>
              <a:t>테마가 </a:t>
            </a:r>
            <a:r>
              <a:rPr lang="ko-KR" altLang="en-US" dirty="0" err="1">
                <a:solidFill>
                  <a:prstClr val="black"/>
                </a:solidFill>
              </a:rPr>
              <a:t>콘텐츠</a:t>
            </a:r>
            <a:r>
              <a:rPr lang="ko-KR" altLang="en-US" dirty="0">
                <a:solidFill>
                  <a:prstClr val="black"/>
                </a:solidFill>
              </a:rPr>
              <a:t> 블록에 지정되지 않은 경우 프레임 워크는 다음과 같이 기본 헤더 </a:t>
            </a:r>
            <a:r>
              <a:rPr lang="en-US" altLang="ko-KR" dirty="0">
                <a:solidFill>
                  <a:prstClr val="black"/>
                </a:solidFill>
              </a:rPr>
              <a:t>"a"</a:t>
            </a:r>
            <a:r>
              <a:rPr lang="ko-KR" altLang="en-US" dirty="0">
                <a:solidFill>
                  <a:prstClr val="black"/>
                </a:solidFill>
              </a:rPr>
              <a:t>에 대한 대비를 최대화하기 위해 기본적으로 </a:t>
            </a:r>
            <a:r>
              <a:rPr lang="en-US" altLang="ko-KR" dirty="0">
                <a:solidFill>
                  <a:prstClr val="black"/>
                </a:solidFill>
              </a:rPr>
              <a:t>"c"</a:t>
            </a:r>
            <a:r>
              <a:rPr lang="ko-KR" altLang="en-US" dirty="0">
                <a:solidFill>
                  <a:prstClr val="black"/>
                </a:solidFill>
              </a:rPr>
              <a:t>로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3901" t="37917" r="17508" b="41019"/>
          <a:stretch/>
        </p:blipFill>
        <p:spPr>
          <a:xfrm>
            <a:off x="720826" y="1902576"/>
            <a:ext cx="10365717" cy="24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4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879"/>
            <a:ext cx="700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333333"/>
                </a:solidFill>
                <a:latin typeface="Helvetica" panose="020B0604020202020204" pitchFamily="34" charset="0"/>
              </a:rPr>
              <a:t>버튼에는 일반</a:t>
            </a:r>
            <a:r>
              <a:rPr lang="en-US" altLang="ko-KR" dirty="0">
                <a:solidFill>
                  <a:srgbClr val="333333"/>
                </a:solidFill>
                <a:latin typeface="Helvetica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333333"/>
                </a:solidFill>
                <a:latin typeface="Helvetica" panose="020B0604020202020204" pitchFamily="34" charset="0"/>
              </a:rPr>
              <a:t>호버</a:t>
            </a:r>
            <a:r>
              <a:rPr lang="ko-KR" altLang="en-US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Helvetica" panose="020B0604020202020204" pitchFamily="34" charset="0"/>
              </a:rPr>
              <a:t>/ </a:t>
            </a:r>
            <a:r>
              <a:rPr lang="ko-KR" altLang="en-US" dirty="0">
                <a:solidFill>
                  <a:srgbClr val="333333"/>
                </a:solidFill>
                <a:latin typeface="Helvetica" panose="020B0604020202020204" pitchFamily="34" charset="0"/>
              </a:rPr>
              <a:t>포커스 및 누른 상태에 대한 스타일 색상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2967" t="25397" r="6593" b="43346"/>
          <a:stretch/>
        </p:blipFill>
        <p:spPr>
          <a:xfrm>
            <a:off x="283151" y="735827"/>
            <a:ext cx="10844230" cy="31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3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505" y="0"/>
            <a:ext cx="258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bar</a:t>
            </a:r>
            <a:r>
              <a:rPr lang="ko-KR" altLang="en-US" dirty="0">
                <a:solidFill>
                  <a:prstClr val="black"/>
                </a:solidFill>
              </a:rPr>
              <a:t>와 </a:t>
            </a:r>
            <a:r>
              <a:rPr lang="ko-KR" altLang="en-US" dirty="0" err="1">
                <a:solidFill>
                  <a:prstClr val="black"/>
                </a:solidFill>
              </a:rPr>
              <a:t>컨텐츠</a:t>
            </a:r>
            <a:r>
              <a:rPr lang="ko-KR" altLang="en-US" dirty="0">
                <a:solidFill>
                  <a:prstClr val="black"/>
                </a:solidFill>
              </a:rPr>
              <a:t> 배경색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777" t="12930" r="6224" b="19192"/>
          <a:stretch/>
        </p:blipFill>
        <p:spPr>
          <a:xfrm>
            <a:off x="556927" y="369332"/>
            <a:ext cx="9639496" cy="61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41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9872</TotalTime>
  <Words>4660</Words>
  <Application>Microsoft Office PowerPoint</Application>
  <PresentationFormat>와이드스크린</PresentationFormat>
  <Paragraphs>515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20</vt:i4>
      </vt:variant>
      <vt:variant>
        <vt:lpstr>슬라이드 제목</vt:lpstr>
      </vt:variant>
      <vt:variant>
        <vt:i4>31</vt:i4>
      </vt:variant>
    </vt:vector>
  </HeadingPairs>
  <TitlesOfParts>
    <vt:vector size="55" baseType="lpstr">
      <vt:lpstr>맑은 고딕</vt:lpstr>
      <vt:lpstr>Arial</vt:lpstr>
      <vt:lpstr>Helvetica</vt:lpstr>
      <vt:lpstr>Wingdings</vt:lpstr>
      <vt:lpstr>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10_Office 테마</vt:lpstr>
      <vt:lpstr>12_Office 테마</vt:lpstr>
      <vt:lpstr>13_Office 테마</vt:lpstr>
      <vt:lpstr>14_Office 테마</vt:lpstr>
      <vt:lpstr>15_Office 테마</vt:lpstr>
      <vt:lpstr>16_Office 테마</vt:lpstr>
      <vt:lpstr>9_Office 테마</vt:lpstr>
      <vt:lpstr>1_Office 테마</vt:lpstr>
      <vt:lpstr>2_Office 테마</vt:lpstr>
      <vt:lpstr>11_Office 테마</vt:lpstr>
      <vt:lpstr>17_Office 테마</vt:lpstr>
      <vt:lpstr>18_Office 테마</vt:lpstr>
      <vt:lpstr>19_Office 테마</vt:lpstr>
      <vt:lpstr>제 28강 그리드 레이아웃과 이미지목록</vt:lpstr>
      <vt:lpstr>PowerPoint 프레젠테이션</vt:lpstr>
      <vt:lpstr>PowerPoint 프레젠테이션</vt:lpstr>
      <vt:lpstr>그리드 레이아웃의 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그리드 레이아웃을 이용한 이미지 목록과 이벤트 처리</vt:lpstr>
      <vt:lpstr>그리드 레이아웃의 예</vt:lpstr>
      <vt:lpstr>실습예제</vt:lpstr>
      <vt:lpstr>계속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7강 모바일 웹시스템과 웹페이지 작성</dc:title>
  <dc:creator>Windows 사용자</dc:creator>
  <cp:lastModifiedBy>정정욱</cp:lastModifiedBy>
  <cp:revision>299</cp:revision>
  <dcterms:created xsi:type="dcterms:W3CDTF">2020-09-14T08:38:55Z</dcterms:created>
  <dcterms:modified xsi:type="dcterms:W3CDTF">2022-12-02T08:48:59Z</dcterms:modified>
</cp:coreProperties>
</file>